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63" r:id="rId4"/>
    <p:sldId id="262" r:id="rId5"/>
    <p:sldId id="279" r:id="rId6"/>
    <p:sldId id="261" r:id="rId7"/>
    <p:sldId id="275" r:id="rId8"/>
    <p:sldId id="265" r:id="rId9"/>
    <p:sldId id="266" r:id="rId10"/>
    <p:sldId id="264" r:id="rId11"/>
    <p:sldId id="258" r:id="rId12"/>
    <p:sldId id="260" r:id="rId13"/>
    <p:sldId id="259" r:id="rId14"/>
    <p:sldId id="267" r:id="rId15"/>
    <p:sldId id="268" r:id="rId16"/>
    <p:sldId id="269" r:id="rId17"/>
    <p:sldId id="270" r:id="rId18"/>
    <p:sldId id="271" r:id="rId19"/>
    <p:sldId id="272" r:id="rId20"/>
    <p:sldId id="282" r:id="rId21"/>
    <p:sldId id="273" r:id="rId22"/>
    <p:sldId id="274" r:id="rId23"/>
    <p:sldId id="276" r:id="rId24"/>
    <p:sldId id="280" r:id="rId25"/>
    <p:sldId id="277" r:id="rId26"/>
    <p:sldId id="278"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p:restoredTop sz="94662"/>
  </p:normalViewPr>
  <p:slideViewPr>
    <p:cSldViewPr snapToGrid="0" snapToObjects="1" showGuides="1">
      <p:cViewPr>
        <p:scale>
          <a:sx n="84" d="100"/>
          <a:sy n="84" d="100"/>
        </p:scale>
        <p:origin x="1392" y="328"/>
      </p:cViewPr>
      <p:guideLst>
        <p:guide orient="horz" pos="2183"/>
        <p:guide pos="3840"/>
      </p:guideLst>
    </p:cSldViewPr>
  </p:slideViewPr>
  <p:notesTextViewPr>
    <p:cViewPr>
      <p:scale>
        <a:sx n="1" d="1"/>
        <a:sy n="1" d="1"/>
      </p:scale>
      <p:origin x="0" y="0"/>
    </p:cViewPr>
  </p:notesTextViewPr>
  <p:notesViewPr>
    <p:cSldViewPr snapToGrid="0" snapToObjects="1" showGuides="1">
      <p:cViewPr varScale="1">
        <p:scale>
          <a:sx n="73" d="100"/>
          <a:sy n="73" d="100"/>
        </p:scale>
        <p:origin x="3904"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D5A48-2290-2B49-98EA-CA653C94408D}" type="datetimeFigureOut">
              <a:rPr kumimoji="1" lang="ja-JP" altLang="en-US" smtClean="0"/>
              <a:t>2017/11/22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33A3A-4CE5-434C-85E5-CBB2D03EE89F}" type="slidenum">
              <a:rPr kumimoji="1" lang="ja-JP" altLang="en-US" smtClean="0"/>
              <a:t>‹#›</a:t>
            </a:fld>
            <a:endParaRPr kumimoji="1" lang="ja-JP" altLang="en-US"/>
          </a:p>
        </p:txBody>
      </p:sp>
    </p:spTree>
    <p:extLst>
      <p:ext uri="{BB962C8B-B14F-4D97-AF65-F5344CB8AC3E}">
        <p14:creationId xmlns:p14="http://schemas.microsoft.com/office/powerpoint/2010/main" val="11255430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データを探す、人の処理をみて学ぶ、コンペティションに参加して学ぶ</a:t>
            </a:r>
            <a:endParaRPr kumimoji="1" lang="ja-JP" altLang="en-US" dirty="0"/>
          </a:p>
        </p:txBody>
      </p:sp>
      <p:sp>
        <p:nvSpPr>
          <p:cNvPr id="4" name="スライド番号プレースホルダー 3"/>
          <p:cNvSpPr>
            <a:spLocks noGrp="1"/>
          </p:cNvSpPr>
          <p:nvPr>
            <p:ph type="sldNum" sz="quarter" idx="10"/>
          </p:nvPr>
        </p:nvSpPr>
        <p:spPr/>
        <p:txBody>
          <a:bodyPr/>
          <a:lstStyle/>
          <a:p>
            <a:fld id="{06B33A3A-4CE5-434C-85E5-CBB2D03EE89F}" type="slidenum">
              <a:rPr kumimoji="1" lang="ja-JP" altLang="en-US" smtClean="0"/>
              <a:t>2</a:t>
            </a:fld>
            <a:endParaRPr kumimoji="1" lang="ja-JP" altLang="en-US"/>
          </a:p>
        </p:txBody>
      </p:sp>
    </p:spTree>
    <p:extLst>
      <p:ext uri="{BB962C8B-B14F-4D97-AF65-F5344CB8AC3E}">
        <p14:creationId xmlns:p14="http://schemas.microsoft.com/office/powerpoint/2010/main" val="1966095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賞金が高額なものもある</a:t>
            </a:r>
            <a:endParaRPr kumimoji="1" lang="ja-JP" altLang="en-US" dirty="0"/>
          </a:p>
        </p:txBody>
      </p:sp>
      <p:sp>
        <p:nvSpPr>
          <p:cNvPr id="4" name="スライド番号プレースホルダー 3"/>
          <p:cNvSpPr>
            <a:spLocks noGrp="1"/>
          </p:cNvSpPr>
          <p:nvPr>
            <p:ph type="sldNum" sz="quarter" idx="10"/>
          </p:nvPr>
        </p:nvSpPr>
        <p:spPr/>
        <p:txBody>
          <a:bodyPr/>
          <a:lstStyle/>
          <a:p>
            <a:fld id="{06B33A3A-4CE5-434C-85E5-CBB2D03EE89F}" type="slidenum">
              <a:rPr kumimoji="1" lang="ja-JP" altLang="en-US" smtClean="0"/>
              <a:t>6</a:t>
            </a:fld>
            <a:endParaRPr kumimoji="1" lang="ja-JP" altLang="en-US"/>
          </a:p>
        </p:txBody>
      </p:sp>
    </p:spTree>
    <p:extLst>
      <p:ext uri="{BB962C8B-B14F-4D97-AF65-F5344CB8AC3E}">
        <p14:creationId xmlns:p14="http://schemas.microsoft.com/office/powerpoint/2010/main" val="762838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6B33A3A-4CE5-434C-85E5-CBB2D03EE89F}" type="slidenum">
              <a:rPr kumimoji="1" lang="ja-JP" altLang="en-US" smtClean="0"/>
              <a:t>13</a:t>
            </a:fld>
            <a:endParaRPr kumimoji="1" lang="ja-JP" altLang="en-US"/>
          </a:p>
        </p:txBody>
      </p:sp>
    </p:spTree>
    <p:extLst>
      <p:ext uri="{BB962C8B-B14F-4D97-AF65-F5344CB8AC3E}">
        <p14:creationId xmlns:p14="http://schemas.microsoft.com/office/powerpoint/2010/main" val="1744552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210062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138100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52162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55476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1695969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604082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1661831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23732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780091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60251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1FDEE53-2BC5-454F-91E5-B005CB511901}" type="datetimeFigureOut">
              <a:rPr kumimoji="1" lang="ja-JP" altLang="en-US" smtClean="0"/>
              <a:t>2017/11/22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1026611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DEE53-2BC5-454F-91E5-B005CB511901}" type="datetimeFigureOut">
              <a:rPr kumimoji="1" lang="ja-JP" altLang="en-US" smtClean="0"/>
              <a:t>2017/11/22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FE6CD-A6A2-A049-8A42-FB21B2A51EF5}" type="slidenum">
              <a:rPr kumimoji="1" lang="ja-JP" altLang="en-US" smtClean="0"/>
              <a:t>‹#›</a:t>
            </a:fld>
            <a:endParaRPr kumimoji="1" lang="ja-JP" altLang="en-US"/>
          </a:p>
        </p:txBody>
      </p:sp>
    </p:spTree>
    <p:extLst>
      <p:ext uri="{BB962C8B-B14F-4D97-AF65-F5344CB8AC3E}">
        <p14:creationId xmlns:p14="http://schemas.microsoft.com/office/powerpoint/2010/main" val="191656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c/mercedes-benz-greener-manufacturing" TargetMode="External"/><Relationship Id="rId4" Type="http://schemas.openxmlformats.org/officeDocument/2006/relationships/hyperlink" Target="https://www.kaggle.com/c/sberbank-russian-housing-market" TargetMode="External"/><Relationship Id="rId5" Type="http://schemas.openxmlformats.org/officeDocument/2006/relationships/hyperlink" Target="https://www.kaggle.com/c/two-sigma-financial-modeling" TargetMode="External"/><Relationship Id="rId6" Type="http://schemas.openxmlformats.org/officeDocument/2006/relationships/hyperlink" Target="https://www.kaggle.com/c/outbrain-click-prediction" TargetMode="External"/><Relationship Id="rId7" Type="http://schemas.openxmlformats.org/officeDocument/2006/relationships/hyperlink" Target="https://www.kaggle.com/c/santander-product-recommendation" TargetMode="External"/><Relationship Id="rId8" Type="http://schemas.openxmlformats.org/officeDocument/2006/relationships/hyperlink" Target="https://www.kaggle.com/c/bosch-production-line-performance" TargetMode="External"/><Relationship Id="rId9" Type="http://schemas.openxmlformats.org/officeDocument/2006/relationships/hyperlink" Target="https://www.kaggle.com/c/predicting-red-hat-business-value" TargetMode="External"/><Relationship Id="rId10" Type="http://schemas.openxmlformats.org/officeDocument/2006/relationships/hyperlink" Target="https://www.kaggle.com/c/talkingdata-mobile-user-demographics" TargetMode="External"/><Relationship Id="rId11" Type="http://schemas.openxmlformats.org/officeDocument/2006/relationships/hyperlink" Target="https://qiita.com/TomHortons/items/54b2121a4c5eb0908920" TargetMode="External"/><Relationship Id="rId1" Type="http://schemas.openxmlformats.org/officeDocument/2006/relationships/slideLayout" Target="../slideLayouts/slideLayout2.xml"/><Relationship Id="rId2" Type="http://schemas.openxmlformats.org/officeDocument/2006/relationships/hyperlink" Target="https://www.kaggle.com/c/instacart-market-basket-analysi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c/noaa-fisheries-steller-sea-lion-population-count" TargetMode="External"/><Relationship Id="rId4" Type="http://schemas.openxmlformats.org/officeDocument/2006/relationships/hyperlink" Target="https://www.kaggle.com/c/intel-mobileodt-cervical-cancer-screening" TargetMode="External"/><Relationship Id="rId5" Type="http://schemas.openxmlformats.org/officeDocument/2006/relationships/hyperlink" Target="https://www.kaggle.com/c/the-nature-conservancy-fisheries-monitoring" TargetMode="External"/><Relationship Id="rId6" Type="http://schemas.openxmlformats.org/officeDocument/2006/relationships/hyperlink" Target="https://www.kaggle.com/c/dstl-satellite-imagery-feature-detection" TargetMode="External"/><Relationship Id="rId7" Type="http://schemas.openxmlformats.org/officeDocument/2006/relationships/hyperlink" Target="https://www.kaggle.com/c/ultrasound-nerve-segmentation" TargetMode="External"/><Relationship Id="rId8" Type="http://schemas.openxmlformats.org/officeDocument/2006/relationships/hyperlink" Target="https://www.kaggle.com/c/state-farm-distracted-driver-detection" TargetMode="External"/><Relationship Id="rId9" Type="http://schemas.openxmlformats.org/officeDocument/2006/relationships/hyperlink" Target="https://www.kaggle.com/c/youtube8m" TargetMode="External"/><Relationship Id="rId10" Type="http://schemas.openxmlformats.org/officeDocument/2006/relationships/hyperlink" Target="https://www.kaggle.com/c/data-science-bowl-2017" TargetMode="External"/><Relationship Id="rId11" Type="http://schemas.openxmlformats.org/officeDocument/2006/relationships/hyperlink" Target="https://qiita.com/TomHortons/items/54b2121a4c5eb0908920" TargetMode="External"/><Relationship Id="rId1" Type="http://schemas.openxmlformats.org/officeDocument/2006/relationships/slideLayout" Target="../slideLayouts/slideLayout2.xml"/><Relationship Id="rId2" Type="http://schemas.openxmlformats.org/officeDocument/2006/relationships/hyperlink" Target="https://www.kaggle.com/c/planet-understanding-the-amazon-from-spa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hyperlink" Target="http://blog.kaggle.com/2017/09/21/product-launch-amped-up-kernels-resources-code-tips-hidden-cel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2278" y="128451"/>
            <a:ext cx="3432313" cy="1236524"/>
          </a:xfrm>
        </p:spPr>
        <p:txBody>
          <a:bodyPr/>
          <a:lstStyle/>
          <a:p>
            <a:r>
              <a:rPr kumimoji="1" lang="en-US" altLang="ja-JP" dirty="0" err="1" smtClean="0"/>
              <a:t>Kaggle</a:t>
            </a:r>
            <a:endParaRPr kumimoji="1" lang="ja-JP" altLang="en-US" dirty="0"/>
          </a:p>
        </p:txBody>
      </p:sp>
      <p:pic>
        <p:nvPicPr>
          <p:cNvPr id="4" name="図 3"/>
          <p:cNvPicPr>
            <a:picLocks noChangeAspect="1"/>
          </p:cNvPicPr>
          <p:nvPr/>
        </p:nvPicPr>
        <p:blipFill>
          <a:blip r:embed="rId2"/>
          <a:stretch>
            <a:fillRect/>
          </a:stretch>
        </p:blipFill>
        <p:spPr>
          <a:xfrm>
            <a:off x="3604591" y="510913"/>
            <a:ext cx="7487920" cy="5836173"/>
          </a:xfrm>
          <a:prstGeom prst="rect">
            <a:avLst/>
          </a:prstGeom>
        </p:spPr>
      </p:pic>
    </p:spTree>
    <p:extLst>
      <p:ext uri="{BB962C8B-B14F-4D97-AF65-F5344CB8AC3E}">
        <p14:creationId xmlns:p14="http://schemas.microsoft.com/office/powerpoint/2010/main" val="948876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2278" y="128451"/>
            <a:ext cx="3881562" cy="1236524"/>
          </a:xfrm>
        </p:spPr>
        <p:txBody>
          <a:bodyPr>
            <a:normAutofit fontScale="90000"/>
          </a:bodyPr>
          <a:lstStyle/>
          <a:p>
            <a:r>
              <a:rPr lang="ja-JP" altLang="en-US"/>
              <a:t>ユーザ登録</a:t>
            </a:r>
            <a:endParaRPr kumimoji="1" lang="ja-JP" altLang="en-US" dirty="0"/>
          </a:p>
        </p:txBody>
      </p:sp>
      <p:pic>
        <p:nvPicPr>
          <p:cNvPr id="4" name="図 3"/>
          <p:cNvPicPr>
            <a:picLocks noChangeAspect="1"/>
          </p:cNvPicPr>
          <p:nvPr/>
        </p:nvPicPr>
        <p:blipFill>
          <a:blip r:embed="rId2"/>
          <a:stretch>
            <a:fillRect/>
          </a:stretch>
        </p:blipFill>
        <p:spPr>
          <a:xfrm>
            <a:off x="4275151" y="373753"/>
            <a:ext cx="7487920" cy="5836173"/>
          </a:xfrm>
          <a:prstGeom prst="rect">
            <a:avLst/>
          </a:prstGeom>
        </p:spPr>
      </p:pic>
    </p:spTree>
    <p:extLst>
      <p:ext uri="{BB962C8B-B14F-4D97-AF65-F5344CB8AC3E}">
        <p14:creationId xmlns:p14="http://schemas.microsoft.com/office/powerpoint/2010/main" val="13427733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ユーザ登録</a:t>
            </a:r>
            <a:endParaRPr kumimoji="1" lang="ja-JP" altLang="en-US" dirty="0"/>
          </a:p>
        </p:txBody>
      </p:sp>
      <p:pic>
        <p:nvPicPr>
          <p:cNvPr id="5" name="図 4"/>
          <p:cNvPicPr>
            <a:picLocks noChangeAspect="1"/>
          </p:cNvPicPr>
          <p:nvPr/>
        </p:nvPicPr>
        <p:blipFill>
          <a:blip r:embed="rId2"/>
          <a:stretch>
            <a:fillRect/>
          </a:stretch>
        </p:blipFill>
        <p:spPr>
          <a:xfrm>
            <a:off x="4229100" y="603250"/>
            <a:ext cx="3817620" cy="5778370"/>
          </a:xfrm>
          <a:prstGeom prst="rect">
            <a:avLst/>
          </a:prstGeom>
        </p:spPr>
      </p:pic>
    </p:spTree>
    <p:extLst>
      <p:ext uri="{BB962C8B-B14F-4D97-AF65-F5344CB8AC3E}">
        <p14:creationId xmlns:p14="http://schemas.microsoft.com/office/powerpoint/2010/main" val="1090781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ユーザ登録</a:t>
            </a:r>
            <a:endParaRPr kumimoji="1" lang="ja-JP" altLang="en-US" dirty="0"/>
          </a:p>
        </p:txBody>
      </p:sp>
      <p:pic>
        <p:nvPicPr>
          <p:cNvPr id="4" name="図 3"/>
          <p:cNvPicPr>
            <a:picLocks noChangeAspect="1"/>
          </p:cNvPicPr>
          <p:nvPr/>
        </p:nvPicPr>
        <p:blipFill>
          <a:blip r:embed="rId2"/>
          <a:stretch>
            <a:fillRect/>
          </a:stretch>
        </p:blipFill>
        <p:spPr>
          <a:xfrm>
            <a:off x="4050225" y="393700"/>
            <a:ext cx="7073900" cy="6070600"/>
          </a:xfrm>
          <a:prstGeom prst="rect">
            <a:avLst/>
          </a:prstGeom>
        </p:spPr>
      </p:pic>
    </p:spTree>
    <p:extLst>
      <p:ext uri="{BB962C8B-B14F-4D97-AF65-F5344CB8AC3E}">
        <p14:creationId xmlns:p14="http://schemas.microsoft.com/office/powerpoint/2010/main" val="91142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4116755" y="717452"/>
            <a:ext cx="6757572" cy="5675304"/>
          </a:xfrm>
          <a:prstGeom prst="rect">
            <a:avLst/>
          </a:prstGeom>
        </p:spPr>
      </p:pic>
      <p:sp>
        <p:nvSpPr>
          <p:cNvPr id="2" name="タイトル 1"/>
          <p:cNvSpPr>
            <a:spLocks noGrp="1"/>
          </p:cNvSpPr>
          <p:nvPr>
            <p:ph type="title"/>
          </p:nvPr>
        </p:nvSpPr>
        <p:spPr/>
        <p:txBody>
          <a:bodyPr/>
          <a:lstStyle/>
          <a:p>
            <a:r>
              <a:rPr kumimoji="1" lang="ja-JP" altLang="en-US" dirty="0" smtClean="0"/>
              <a:t>ユーザ登録</a:t>
            </a:r>
            <a:endParaRPr kumimoji="1" lang="ja-JP" altLang="en-US" dirty="0"/>
          </a:p>
        </p:txBody>
      </p:sp>
    </p:spTree>
    <p:extLst>
      <p:ext uri="{BB962C8B-B14F-4D97-AF65-F5344CB8AC3E}">
        <p14:creationId xmlns:p14="http://schemas.microsoft.com/office/powerpoint/2010/main" val="176752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カーネル</a:t>
            </a:r>
            <a:r>
              <a:rPr kumimoji="1" lang="en-US" altLang="ja-JP" dirty="0" smtClean="0"/>
              <a:t/>
            </a:r>
            <a:br>
              <a:rPr kumimoji="1" lang="en-US" altLang="ja-JP" dirty="0" smtClean="0"/>
            </a:br>
            <a:r>
              <a:rPr kumimoji="1" lang="ja-JP" altLang="en-US" dirty="0" smtClean="0"/>
              <a:t>（ノートブック）</a:t>
            </a:r>
            <a:endParaRPr kumimoji="1" lang="ja-JP" altLang="en-US" dirty="0"/>
          </a:p>
        </p:txBody>
      </p:sp>
      <p:pic>
        <p:nvPicPr>
          <p:cNvPr id="4" name="図 3"/>
          <p:cNvPicPr>
            <a:picLocks noChangeAspect="1"/>
          </p:cNvPicPr>
          <p:nvPr/>
        </p:nvPicPr>
        <p:blipFill>
          <a:blip r:embed="rId2"/>
          <a:stretch>
            <a:fillRect/>
          </a:stretch>
        </p:blipFill>
        <p:spPr>
          <a:xfrm>
            <a:off x="5520025" y="0"/>
            <a:ext cx="6120190" cy="6858000"/>
          </a:xfrm>
          <a:prstGeom prst="rect">
            <a:avLst/>
          </a:prstGeom>
        </p:spPr>
      </p:pic>
      <p:sp>
        <p:nvSpPr>
          <p:cNvPr id="5" name="正方形/長方形 4"/>
          <p:cNvSpPr/>
          <p:nvPr/>
        </p:nvSpPr>
        <p:spPr>
          <a:xfrm>
            <a:off x="501748" y="2289908"/>
            <a:ext cx="4689231" cy="646331"/>
          </a:xfrm>
          <a:prstGeom prst="rect">
            <a:avLst/>
          </a:prstGeom>
        </p:spPr>
        <p:txBody>
          <a:bodyPr wrap="square">
            <a:spAutoFit/>
          </a:bodyPr>
          <a:lstStyle/>
          <a:p>
            <a:r>
              <a:rPr lang="ja-JP" altLang="en-US" dirty="0" smtClean="0"/>
              <a:t>https://www.kaggle.com/kenichinakatani/lstm-stock-prediction/</a:t>
            </a:r>
            <a:endParaRPr lang="ja-JP" altLang="en-US" dirty="0"/>
          </a:p>
        </p:txBody>
      </p:sp>
    </p:spTree>
    <p:extLst>
      <p:ext uri="{BB962C8B-B14F-4D97-AF65-F5344CB8AC3E}">
        <p14:creationId xmlns:p14="http://schemas.microsoft.com/office/powerpoint/2010/main" val="859360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フォーク</a:t>
            </a:r>
            <a:r>
              <a:rPr lang="ja-JP" altLang="en-US" dirty="0" smtClean="0"/>
              <a:t>する</a:t>
            </a:r>
            <a:endParaRPr kumimoji="1" lang="ja-JP" altLang="en-US" dirty="0"/>
          </a:p>
        </p:txBody>
      </p:sp>
      <p:pic>
        <p:nvPicPr>
          <p:cNvPr id="3" name="図 2"/>
          <p:cNvPicPr>
            <a:picLocks noChangeAspect="1"/>
          </p:cNvPicPr>
          <p:nvPr/>
        </p:nvPicPr>
        <p:blipFill>
          <a:blip r:embed="rId2"/>
          <a:stretch>
            <a:fillRect/>
          </a:stretch>
        </p:blipFill>
        <p:spPr>
          <a:xfrm>
            <a:off x="5233610" y="0"/>
            <a:ext cx="6120190" cy="6858000"/>
          </a:xfrm>
          <a:prstGeom prst="rect">
            <a:avLst/>
          </a:prstGeom>
        </p:spPr>
      </p:pic>
    </p:spTree>
    <p:extLst>
      <p:ext uri="{BB962C8B-B14F-4D97-AF65-F5344CB8AC3E}">
        <p14:creationId xmlns:p14="http://schemas.microsoft.com/office/powerpoint/2010/main" val="180762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5151120" cy="1325563"/>
          </a:xfrm>
        </p:spPr>
        <p:txBody>
          <a:bodyPr/>
          <a:lstStyle/>
          <a:p>
            <a:r>
              <a:rPr kumimoji="1" lang="ja-JP" altLang="en-US" dirty="0" smtClean="0"/>
              <a:t>プログラムの実行</a:t>
            </a:r>
            <a:endParaRPr kumimoji="1" lang="ja-JP" altLang="en-US" dirty="0"/>
          </a:p>
        </p:txBody>
      </p:sp>
      <p:pic>
        <p:nvPicPr>
          <p:cNvPr id="5" name="図 4"/>
          <p:cNvPicPr>
            <a:picLocks noChangeAspect="1"/>
          </p:cNvPicPr>
          <p:nvPr/>
        </p:nvPicPr>
        <p:blipFill>
          <a:blip r:embed="rId2"/>
          <a:stretch>
            <a:fillRect/>
          </a:stretch>
        </p:blipFill>
        <p:spPr>
          <a:xfrm>
            <a:off x="5547154" y="672624"/>
            <a:ext cx="6644846" cy="5868988"/>
          </a:xfrm>
          <a:prstGeom prst="rect">
            <a:avLst/>
          </a:prstGeom>
        </p:spPr>
      </p:pic>
      <p:sp>
        <p:nvSpPr>
          <p:cNvPr id="6" name="テキスト ボックス 5"/>
          <p:cNvSpPr txBox="1"/>
          <p:nvPr/>
        </p:nvSpPr>
        <p:spPr>
          <a:xfrm>
            <a:off x="838200" y="1881554"/>
            <a:ext cx="4108817" cy="369332"/>
          </a:xfrm>
          <a:prstGeom prst="rect">
            <a:avLst/>
          </a:prstGeom>
          <a:noFill/>
        </p:spPr>
        <p:txBody>
          <a:bodyPr wrap="none" rtlCol="0">
            <a:spAutoFit/>
          </a:bodyPr>
          <a:lstStyle/>
          <a:p>
            <a:r>
              <a:rPr kumimoji="1" lang="ja-JP" altLang="en-US" dirty="0" smtClean="0"/>
              <a:t>必要に応じて修正して実行できます。</a:t>
            </a:r>
            <a:endParaRPr kumimoji="1" lang="en-US" altLang="ja-JP" dirty="0" smtClean="0"/>
          </a:p>
        </p:txBody>
      </p:sp>
    </p:spTree>
    <p:extLst>
      <p:ext uri="{BB962C8B-B14F-4D97-AF65-F5344CB8AC3E}">
        <p14:creationId xmlns:p14="http://schemas.microsoft.com/office/powerpoint/2010/main" val="557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5151120" cy="1325563"/>
          </a:xfrm>
        </p:spPr>
        <p:txBody>
          <a:bodyPr/>
          <a:lstStyle/>
          <a:p>
            <a:r>
              <a:rPr lang="ja-JP" altLang="en-US" dirty="0" smtClean="0"/>
              <a:t>ノートの追加</a:t>
            </a:r>
            <a:endParaRPr kumimoji="1" lang="ja-JP" altLang="en-US" dirty="0"/>
          </a:p>
        </p:txBody>
      </p:sp>
      <p:sp>
        <p:nvSpPr>
          <p:cNvPr id="6" name="テキスト ボックス 5"/>
          <p:cNvSpPr txBox="1"/>
          <p:nvPr/>
        </p:nvSpPr>
        <p:spPr>
          <a:xfrm>
            <a:off x="838200" y="1881554"/>
            <a:ext cx="4108817" cy="369332"/>
          </a:xfrm>
          <a:prstGeom prst="rect">
            <a:avLst/>
          </a:prstGeom>
          <a:noFill/>
        </p:spPr>
        <p:txBody>
          <a:bodyPr wrap="none" rtlCol="0">
            <a:spAutoFit/>
          </a:bodyPr>
          <a:lstStyle/>
          <a:p>
            <a:r>
              <a:rPr lang="ja-JP" altLang="en-US" dirty="0" smtClean="0"/>
              <a:t>いま表示されているノートの下に追加</a:t>
            </a:r>
            <a:endParaRPr kumimoji="1" lang="en-US" altLang="ja-JP" dirty="0" smtClean="0"/>
          </a:p>
        </p:txBody>
      </p:sp>
      <p:pic>
        <p:nvPicPr>
          <p:cNvPr id="7" name="図 6"/>
          <p:cNvPicPr>
            <a:picLocks noChangeAspect="1"/>
          </p:cNvPicPr>
          <p:nvPr/>
        </p:nvPicPr>
        <p:blipFill>
          <a:blip r:embed="rId2"/>
          <a:stretch>
            <a:fillRect/>
          </a:stretch>
        </p:blipFill>
        <p:spPr>
          <a:xfrm>
            <a:off x="5132070" y="715963"/>
            <a:ext cx="6743700" cy="5956300"/>
          </a:xfrm>
          <a:prstGeom prst="rect">
            <a:avLst/>
          </a:prstGeom>
        </p:spPr>
      </p:pic>
    </p:spTree>
    <p:extLst>
      <p:ext uri="{BB962C8B-B14F-4D97-AF65-F5344CB8AC3E}">
        <p14:creationId xmlns:p14="http://schemas.microsoft.com/office/powerpoint/2010/main" val="468549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5151120" cy="1325563"/>
          </a:xfrm>
        </p:spPr>
        <p:txBody>
          <a:bodyPr/>
          <a:lstStyle/>
          <a:p>
            <a:r>
              <a:rPr lang="ja-JP" altLang="en-US" dirty="0" smtClean="0"/>
              <a:t>ノートの種類</a:t>
            </a:r>
            <a:endParaRPr kumimoji="1" lang="ja-JP" altLang="en-US" dirty="0"/>
          </a:p>
        </p:txBody>
      </p:sp>
      <p:sp>
        <p:nvSpPr>
          <p:cNvPr id="6" name="テキスト ボックス 5"/>
          <p:cNvSpPr txBox="1"/>
          <p:nvPr/>
        </p:nvSpPr>
        <p:spPr>
          <a:xfrm>
            <a:off x="687675" y="1889443"/>
            <a:ext cx="4142481" cy="2308324"/>
          </a:xfrm>
          <a:prstGeom prst="rect">
            <a:avLst/>
          </a:prstGeom>
          <a:noFill/>
        </p:spPr>
        <p:txBody>
          <a:bodyPr wrap="none" rtlCol="0">
            <a:spAutoFit/>
          </a:bodyPr>
          <a:lstStyle/>
          <a:p>
            <a:r>
              <a:rPr lang="en-US" altLang="ja-JP" dirty="0" smtClean="0"/>
              <a:t>Markdown:</a:t>
            </a:r>
            <a:r>
              <a:rPr lang="ja-JP" altLang="en-US" dirty="0" smtClean="0"/>
              <a:t>文章（マークダウン記法）</a:t>
            </a:r>
            <a:endParaRPr lang="en-US" altLang="ja-JP" dirty="0" smtClean="0"/>
          </a:p>
          <a:p>
            <a:endParaRPr kumimoji="1" lang="en-US" altLang="ja-JP" dirty="0"/>
          </a:p>
          <a:p>
            <a:r>
              <a:rPr lang="en-US" altLang="ja-JP" dirty="0" smtClean="0"/>
              <a:t>Code: </a:t>
            </a:r>
            <a:r>
              <a:rPr lang="ja-JP" altLang="en-US" dirty="0" smtClean="0"/>
              <a:t>プログラムコード</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r>
              <a:rPr lang="ja-JP" altLang="en-US" dirty="0" smtClean="0"/>
              <a:t>プログラムや説明を記載</a:t>
            </a:r>
            <a:endParaRPr kumimoji="1" lang="en-US" altLang="ja-JP" dirty="0" smtClean="0"/>
          </a:p>
        </p:txBody>
      </p:sp>
      <p:pic>
        <p:nvPicPr>
          <p:cNvPr id="4" name="図 3"/>
          <p:cNvPicPr>
            <a:picLocks noChangeAspect="1"/>
          </p:cNvPicPr>
          <p:nvPr/>
        </p:nvPicPr>
        <p:blipFill>
          <a:blip r:embed="rId2"/>
          <a:stretch>
            <a:fillRect/>
          </a:stretch>
        </p:blipFill>
        <p:spPr>
          <a:xfrm>
            <a:off x="4876800" y="563880"/>
            <a:ext cx="7315200" cy="5359400"/>
          </a:xfrm>
          <a:prstGeom prst="rect">
            <a:avLst/>
          </a:prstGeom>
        </p:spPr>
      </p:pic>
    </p:spTree>
    <p:extLst>
      <p:ext uri="{BB962C8B-B14F-4D97-AF65-F5344CB8AC3E}">
        <p14:creationId xmlns:p14="http://schemas.microsoft.com/office/powerpoint/2010/main" val="1637059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5151120" cy="1325563"/>
          </a:xfrm>
        </p:spPr>
        <p:txBody>
          <a:bodyPr/>
          <a:lstStyle/>
          <a:p>
            <a:r>
              <a:rPr kumimoji="1" lang="en-US" altLang="ja-JP" dirty="0" smtClean="0"/>
              <a:t>Publish</a:t>
            </a:r>
            <a:endParaRPr kumimoji="1" lang="ja-JP" altLang="en-US" dirty="0"/>
          </a:p>
        </p:txBody>
      </p:sp>
      <p:sp>
        <p:nvSpPr>
          <p:cNvPr id="6" name="テキスト ボックス 5"/>
          <p:cNvSpPr txBox="1"/>
          <p:nvPr/>
        </p:nvSpPr>
        <p:spPr>
          <a:xfrm>
            <a:off x="687675" y="1889443"/>
            <a:ext cx="3700052" cy="923330"/>
          </a:xfrm>
          <a:prstGeom prst="rect">
            <a:avLst/>
          </a:prstGeom>
          <a:noFill/>
        </p:spPr>
        <p:txBody>
          <a:bodyPr wrap="none" rtlCol="0">
            <a:spAutoFit/>
          </a:bodyPr>
          <a:lstStyle/>
          <a:p>
            <a:r>
              <a:rPr lang="ja-JP" altLang="en-US" dirty="0" smtClean="0"/>
              <a:t>①</a:t>
            </a:r>
            <a:r>
              <a:rPr lang="en-US" altLang="ja-JP" dirty="0" smtClean="0"/>
              <a:t>Public/Private </a:t>
            </a:r>
            <a:r>
              <a:rPr lang="ja-JP" altLang="en-US" dirty="0" smtClean="0"/>
              <a:t>から種類を選択</a:t>
            </a:r>
            <a:endParaRPr lang="en-US" altLang="ja-JP" dirty="0" smtClean="0"/>
          </a:p>
          <a:p>
            <a:endParaRPr kumimoji="1" lang="en-US" altLang="ja-JP" dirty="0"/>
          </a:p>
          <a:p>
            <a:r>
              <a:rPr lang="ja-JP" altLang="en-US" dirty="0" smtClean="0"/>
              <a:t>②</a:t>
            </a:r>
            <a:r>
              <a:rPr lang="en-US" altLang="ja-JP" dirty="0" smtClean="0"/>
              <a:t>WEB</a:t>
            </a:r>
            <a:r>
              <a:rPr lang="ja-JP" altLang="en-US" dirty="0" smtClean="0"/>
              <a:t>ページとして保存</a:t>
            </a:r>
            <a:endParaRPr kumimoji="1" lang="en-US" altLang="ja-JP" dirty="0" smtClean="0"/>
          </a:p>
        </p:txBody>
      </p:sp>
      <p:pic>
        <p:nvPicPr>
          <p:cNvPr id="3" name="図 2"/>
          <p:cNvPicPr>
            <a:picLocks noChangeAspect="1"/>
          </p:cNvPicPr>
          <p:nvPr/>
        </p:nvPicPr>
        <p:blipFill>
          <a:blip r:embed="rId2"/>
          <a:stretch>
            <a:fillRect/>
          </a:stretch>
        </p:blipFill>
        <p:spPr>
          <a:xfrm>
            <a:off x="5016500" y="1690688"/>
            <a:ext cx="6731000" cy="3162300"/>
          </a:xfrm>
          <a:prstGeom prst="rect">
            <a:avLst/>
          </a:prstGeom>
        </p:spPr>
      </p:pic>
      <p:sp>
        <p:nvSpPr>
          <p:cNvPr id="7" name="テキスト ボックス 6"/>
          <p:cNvSpPr txBox="1"/>
          <p:nvPr/>
        </p:nvSpPr>
        <p:spPr>
          <a:xfrm>
            <a:off x="687675" y="3219570"/>
            <a:ext cx="4339650" cy="369332"/>
          </a:xfrm>
          <a:prstGeom prst="rect">
            <a:avLst/>
          </a:prstGeom>
          <a:noFill/>
        </p:spPr>
        <p:txBody>
          <a:bodyPr wrap="none" rtlCol="0">
            <a:spAutoFit/>
          </a:bodyPr>
          <a:lstStyle/>
          <a:p>
            <a:r>
              <a:rPr lang="en-US" altLang="ja-JP" dirty="0" smtClean="0"/>
              <a:t>URL</a:t>
            </a:r>
            <a:r>
              <a:rPr lang="ja-JP" altLang="en-US" dirty="0" smtClean="0"/>
              <a:t>でアクセスできるようになります。</a:t>
            </a:r>
            <a:endParaRPr kumimoji="1" lang="en-US" altLang="ja-JP" dirty="0" smtClean="0"/>
          </a:p>
        </p:txBody>
      </p:sp>
    </p:spTree>
    <p:extLst>
      <p:ext uri="{BB962C8B-B14F-4D97-AF65-F5344CB8AC3E}">
        <p14:creationId xmlns:p14="http://schemas.microsoft.com/office/powerpoint/2010/main" val="2078574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Kaggle</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データサイエンティストのコミュニティ（</a:t>
            </a:r>
            <a:r>
              <a:rPr lang="en-US" altLang="ja-JP" dirty="0" smtClean="0"/>
              <a:t>Google</a:t>
            </a:r>
            <a:r>
              <a:rPr lang="ja-JP" altLang="en-US" dirty="0" smtClean="0"/>
              <a:t>が買収）</a:t>
            </a:r>
            <a:endParaRPr lang="en-US" altLang="ja-JP" dirty="0" smtClean="0"/>
          </a:p>
          <a:p>
            <a:endParaRPr lang="en-US" altLang="ja-JP" dirty="0"/>
          </a:p>
          <a:p>
            <a:r>
              <a:rPr lang="ja-JP" altLang="en-US" dirty="0" smtClean="0"/>
              <a:t>データセット</a:t>
            </a:r>
            <a:endParaRPr lang="en-US" altLang="ja-JP" dirty="0" smtClean="0"/>
          </a:p>
          <a:p>
            <a:r>
              <a:rPr lang="en-US" altLang="ja-JP" dirty="0" smtClean="0"/>
              <a:t>Kernel(</a:t>
            </a:r>
            <a:r>
              <a:rPr lang="ja-JP" altLang="en-US" dirty="0" smtClean="0"/>
              <a:t>データを処理した際のノートブックのようなもの</a:t>
            </a:r>
            <a:r>
              <a:rPr lang="en-US" altLang="ja-JP" dirty="0" smtClean="0"/>
              <a:t>)</a:t>
            </a:r>
          </a:p>
          <a:p>
            <a:r>
              <a:rPr lang="ja-JP" altLang="en-US" dirty="0" smtClean="0"/>
              <a:t>コンペティション</a:t>
            </a:r>
            <a:endParaRPr lang="en-US" altLang="ja-JP" dirty="0" smtClean="0"/>
          </a:p>
        </p:txBody>
      </p:sp>
    </p:spTree>
    <p:extLst>
      <p:ext uri="{BB962C8B-B14F-4D97-AF65-F5344CB8AC3E}">
        <p14:creationId xmlns:p14="http://schemas.microsoft.com/office/powerpoint/2010/main" val="18235365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WEB</a:t>
            </a:r>
            <a:r>
              <a:rPr lang="ja-JP" altLang="en-US" dirty="0" smtClean="0"/>
              <a:t>ページの</a:t>
            </a:r>
            <a:r>
              <a:rPr lang="ja-JP" altLang="en-US" dirty="0" smtClean="0"/>
              <a:t>日本語への翻訳</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Chrome</a:t>
            </a:r>
            <a:r>
              <a:rPr lang="ja-JP" altLang="en-US" dirty="0" smtClean="0"/>
              <a:t>　</a:t>
            </a:r>
            <a:r>
              <a:rPr lang="en-US" altLang="ja-JP" dirty="0" smtClean="0"/>
              <a:t>Google</a:t>
            </a:r>
            <a:r>
              <a:rPr lang="ja-JP" altLang="en-US" dirty="0"/>
              <a:t>翻訳</a:t>
            </a:r>
            <a:r>
              <a:rPr lang="ja-JP" altLang="en-US" dirty="0" smtClean="0"/>
              <a:t>アドイン</a:t>
            </a:r>
            <a:endParaRPr lang="en-US" altLang="ja-JP" dirty="0" smtClean="0"/>
          </a:p>
          <a:p>
            <a:r>
              <a:rPr lang="en-US" altLang="ja-JP" dirty="0" smtClean="0"/>
              <a:t>Firefox</a:t>
            </a:r>
            <a:r>
              <a:rPr lang="ja-JP" altLang="en-US" dirty="0" smtClean="0"/>
              <a:t>　</a:t>
            </a:r>
            <a:r>
              <a:rPr lang="en-US" altLang="ja-JP" dirty="0" smtClean="0"/>
              <a:t>Google Translator for Firefox</a:t>
            </a:r>
            <a:endParaRPr lang="en-US" altLang="ja-JP" dirty="0"/>
          </a:p>
          <a:p>
            <a:r>
              <a:rPr lang="en-US" altLang="ja-JP" dirty="0" smtClean="0"/>
              <a:t> Microsoft Edge</a:t>
            </a:r>
            <a:r>
              <a:rPr lang="ja-JP" altLang="en-US" dirty="0" smtClean="0"/>
              <a:t>　</a:t>
            </a:r>
            <a:r>
              <a:rPr lang="en-US" altLang="ja-JP" dirty="0" smtClean="0"/>
              <a:t>Translator </a:t>
            </a:r>
            <a:r>
              <a:rPr lang="en-US" altLang="ja-JP" dirty="0"/>
              <a:t>For </a:t>
            </a:r>
            <a:r>
              <a:rPr lang="en-US" altLang="ja-JP" dirty="0" smtClean="0"/>
              <a:t>Microsoft</a:t>
            </a:r>
            <a:endParaRPr kumimoji="1" lang="ja-JP" altLang="en-US" dirty="0"/>
          </a:p>
        </p:txBody>
      </p:sp>
    </p:spTree>
    <p:extLst>
      <p:ext uri="{BB962C8B-B14F-4D97-AF65-F5344CB8AC3E}">
        <p14:creationId xmlns:p14="http://schemas.microsoft.com/office/powerpoint/2010/main" val="593833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2880" y="410845"/>
            <a:ext cx="10515600" cy="1325563"/>
          </a:xfrm>
        </p:spPr>
        <p:txBody>
          <a:bodyPr/>
          <a:lstStyle/>
          <a:p>
            <a:r>
              <a:rPr lang="ja-JP" altLang="en-US" dirty="0" smtClean="0"/>
              <a:t>データセットを探す</a:t>
            </a:r>
            <a:endParaRPr kumimoji="1" lang="ja-JP" altLang="en-US" dirty="0"/>
          </a:p>
        </p:txBody>
      </p:sp>
      <p:pic>
        <p:nvPicPr>
          <p:cNvPr id="4" name="図 3"/>
          <p:cNvPicPr>
            <a:picLocks noChangeAspect="1"/>
          </p:cNvPicPr>
          <p:nvPr/>
        </p:nvPicPr>
        <p:blipFill>
          <a:blip r:embed="rId2"/>
          <a:stretch>
            <a:fillRect/>
          </a:stretch>
        </p:blipFill>
        <p:spPr>
          <a:xfrm>
            <a:off x="5613400" y="227965"/>
            <a:ext cx="6578600" cy="5930900"/>
          </a:xfrm>
          <a:prstGeom prst="rect">
            <a:avLst/>
          </a:prstGeom>
        </p:spPr>
      </p:pic>
      <p:sp>
        <p:nvSpPr>
          <p:cNvPr id="5" name="テキスト ボックス 4"/>
          <p:cNvSpPr txBox="1"/>
          <p:nvPr/>
        </p:nvSpPr>
        <p:spPr>
          <a:xfrm>
            <a:off x="687675" y="1889443"/>
            <a:ext cx="3908442" cy="923330"/>
          </a:xfrm>
          <a:prstGeom prst="rect">
            <a:avLst/>
          </a:prstGeom>
          <a:noFill/>
        </p:spPr>
        <p:txBody>
          <a:bodyPr wrap="none" rtlCol="0">
            <a:spAutoFit/>
          </a:bodyPr>
          <a:lstStyle/>
          <a:p>
            <a:r>
              <a:rPr lang="ja-JP" altLang="en-US" dirty="0" smtClean="0"/>
              <a:t>①メニュで「</a:t>
            </a:r>
            <a:r>
              <a:rPr lang="en-US" altLang="ja-JP" dirty="0" smtClean="0"/>
              <a:t>Datasets</a:t>
            </a:r>
            <a:r>
              <a:rPr lang="ja-JP" altLang="en-US" dirty="0" smtClean="0"/>
              <a:t>」をクリック</a:t>
            </a:r>
            <a:endParaRPr lang="en-US" altLang="ja-JP" dirty="0" smtClean="0"/>
          </a:p>
          <a:p>
            <a:endParaRPr kumimoji="1" lang="en-US" altLang="ja-JP" dirty="0"/>
          </a:p>
          <a:p>
            <a:r>
              <a:rPr lang="ja-JP" altLang="en-US" dirty="0" smtClean="0"/>
              <a:t>②検索したいキーワードを入力</a:t>
            </a:r>
            <a:endParaRPr kumimoji="1" lang="en-US" altLang="ja-JP" dirty="0" smtClean="0"/>
          </a:p>
        </p:txBody>
      </p:sp>
    </p:spTree>
    <p:extLst>
      <p:ext uri="{BB962C8B-B14F-4D97-AF65-F5344CB8AC3E}">
        <p14:creationId xmlns:p14="http://schemas.microsoft.com/office/powerpoint/2010/main" val="174214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2880" y="410845"/>
            <a:ext cx="10515600" cy="1325563"/>
          </a:xfrm>
        </p:spPr>
        <p:txBody>
          <a:bodyPr/>
          <a:lstStyle/>
          <a:p>
            <a:r>
              <a:rPr lang="ja-JP" altLang="en-US" dirty="0" smtClean="0"/>
              <a:t>カーネルを探す</a:t>
            </a:r>
            <a:endParaRPr kumimoji="1" lang="ja-JP" altLang="en-US" dirty="0"/>
          </a:p>
        </p:txBody>
      </p:sp>
      <p:sp>
        <p:nvSpPr>
          <p:cNvPr id="5" name="テキスト ボックス 4"/>
          <p:cNvSpPr txBox="1"/>
          <p:nvPr/>
        </p:nvSpPr>
        <p:spPr>
          <a:xfrm>
            <a:off x="687675" y="1889443"/>
            <a:ext cx="3767378" cy="923330"/>
          </a:xfrm>
          <a:prstGeom prst="rect">
            <a:avLst/>
          </a:prstGeom>
          <a:noFill/>
        </p:spPr>
        <p:txBody>
          <a:bodyPr wrap="none" rtlCol="0">
            <a:spAutoFit/>
          </a:bodyPr>
          <a:lstStyle/>
          <a:p>
            <a:r>
              <a:rPr lang="ja-JP" altLang="en-US" dirty="0" smtClean="0"/>
              <a:t>①メニュで「</a:t>
            </a:r>
            <a:r>
              <a:rPr lang="en-US" altLang="ja-JP" dirty="0" smtClean="0"/>
              <a:t>Kernels</a:t>
            </a:r>
            <a:r>
              <a:rPr lang="ja-JP" altLang="en-US" dirty="0" smtClean="0"/>
              <a:t>」をクリック</a:t>
            </a:r>
            <a:endParaRPr lang="en-US" altLang="ja-JP" dirty="0" smtClean="0"/>
          </a:p>
          <a:p>
            <a:endParaRPr kumimoji="1" lang="en-US" altLang="ja-JP" dirty="0"/>
          </a:p>
          <a:p>
            <a:r>
              <a:rPr lang="ja-JP" altLang="en-US" dirty="0" smtClean="0"/>
              <a:t>②検索したいキーワードを入力</a:t>
            </a:r>
            <a:endParaRPr kumimoji="1" lang="en-US" altLang="ja-JP" dirty="0" smtClean="0"/>
          </a:p>
        </p:txBody>
      </p:sp>
      <p:pic>
        <p:nvPicPr>
          <p:cNvPr id="3" name="図 2"/>
          <p:cNvPicPr>
            <a:picLocks noChangeAspect="1"/>
          </p:cNvPicPr>
          <p:nvPr/>
        </p:nvPicPr>
        <p:blipFill>
          <a:blip r:embed="rId2"/>
          <a:stretch>
            <a:fillRect/>
          </a:stretch>
        </p:blipFill>
        <p:spPr>
          <a:xfrm>
            <a:off x="5440680" y="1073626"/>
            <a:ext cx="6286500" cy="4775200"/>
          </a:xfrm>
          <a:prstGeom prst="rect">
            <a:avLst/>
          </a:prstGeom>
        </p:spPr>
      </p:pic>
    </p:spTree>
    <p:extLst>
      <p:ext uri="{BB962C8B-B14F-4D97-AF65-F5344CB8AC3E}">
        <p14:creationId xmlns:p14="http://schemas.microsoft.com/office/powerpoint/2010/main" val="2100929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2880" y="410845"/>
            <a:ext cx="6355080" cy="1325563"/>
          </a:xfrm>
        </p:spPr>
        <p:txBody>
          <a:bodyPr/>
          <a:lstStyle/>
          <a:p>
            <a:r>
              <a:rPr lang="ja-JP" altLang="en-US" dirty="0" smtClean="0"/>
              <a:t>コンペティション</a:t>
            </a:r>
            <a:r>
              <a:rPr lang="en-US" altLang="ja-JP" dirty="0" smtClean="0"/>
              <a:t/>
            </a:r>
            <a:br>
              <a:rPr lang="en-US" altLang="ja-JP" dirty="0" smtClean="0"/>
            </a:br>
            <a:r>
              <a:rPr lang="ja-JP" altLang="en-US" dirty="0" smtClean="0"/>
              <a:t>を探す</a:t>
            </a:r>
            <a:endParaRPr kumimoji="1" lang="ja-JP" altLang="en-US" dirty="0"/>
          </a:p>
        </p:txBody>
      </p:sp>
      <p:sp>
        <p:nvSpPr>
          <p:cNvPr id="5" name="テキスト ボックス 4"/>
          <p:cNvSpPr txBox="1"/>
          <p:nvPr/>
        </p:nvSpPr>
        <p:spPr>
          <a:xfrm>
            <a:off x="687675" y="1889443"/>
            <a:ext cx="4370107" cy="1200329"/>
          </a:xfrm>
          <a:prstGeom prst="rect">
            <a:avLst/>
          </a:prstGeom>
          <a:noFill/>
        </p:spPr>
        <p:txBody>
          <a:bodyPr wrap="none" rtlCol="0">
            <a:spAutoFit/>
          </a:bodyPr>
          <a:lstStyle/>
          <a:p>
            <a:r>
              <a:rPr lang="ja-JP" altLang="en-US" dirty="0" smtClean="0"/>
              <a:t>①メニュで「</a:t>
            </a:r>
            <a:r>
              <a:rPr lang="en-US" altLang="ja-JP" dirty="0" smtClean="0"/>
              <a:t>Competitions</a:t>
            </a:r>
            <a:r>
              <a:rPr lang="ja-JP" altLang="en-US" dirty="0" smtClean="0"/>
              <a:t>」をクリック</a:t>
            </a:r>
            <a:endParaRPr lang="en-US" altLang="ja-JP" dirty="0" smtClean="0"/>
          </a:p>
          <a:p>
            <a:endParaRPr kumimoji="1" lang="en-US" altLang="ja-JP" dirty="0"/>
          </a:p>
          <a:p>
            <a:r>
              <a:rPr lang="ja-JP" altLang="en-US" dirty="0" smtClean="0"/>
              <a:t>②検索したいキーワードを入力</a:t>
            </a:r>
            <a:endParaRPr lang="en-US" altLang="ja-JP" dirty="0" smtClean="0"/>
          </a:p>
          <a:p>
            <a:r>
              <a:rPr lang="en-US" altLang="ja-JP" dirty="0" smtClean="0"/>
              <a:t>(</a:t>
            </a:r>
            <a:r>
              <a:rPr lang="ja-JP" altLang="en-US" dirty="0" smtClean="0"/>
              <a:t>この例は</a:t>
            </a:r>
            <a:r>
              <a:rPr lang="en-US" altLang="ja-JP" dirty="0" smtClean="0"/>
              <a:t>classification</a:t>
            </a:r>
            <a:r>
              <a:rPr lang="ja-JP" altLang="en-US" dirty="0" smtClean="0"/>
              <a:t>、「分類」</a:t>
            </a:r>
            <a:r>
              <a:rPr lang="en-US" altLang="ja-JP" dirty="0" smtClean="0"/>
              <a:t>)</a:t>
            </a:r>
            <a:endParaRPr kumimoji="1" lang="en-US" altLang="ja-JP" dirty="0" smtClean="0"/>
          </a:p>
        </p:txBody>
      </p:sp>
      <p:pic>
        <p:nvPicPr>
          <p:cNvPr id="6" name="図 5"/>
          <p:cNvPicPr>
            <a:picLocks noChangeAspect="1"/>
          </p:cNvPicPr>
          <p:nvPr/>
        </p:nvPicPr>
        <p:blipFill>
          <a:blip r:embed="rId2"/>
          <a:stretch>
            <a:fillRect/>
          </a:stretch>
        </p:blipFill>
        <p:spPr>
          <a:xfrm>
            <a:off x="5182870" y="196850"/>
            <a:ext cx="6489700" cy="6007100"/>
          </a:xfrm>
          <a:prstGeom prst="rect">
            <a:avLst/>
          </a:prstGeom>
        </p:spPr>
      </p:pic>
    </p:spTree>
    <p:extLst>
      <p:ext uri="{BB962C8B-B14F-4D97-AF65-F5344CB8AC3E}">
        <p14:creationId xmlns:p14="http://schemas.microsoft.com/office/powerpoint/2010/main" val="300913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51762" y="265271"/>
            <a:ext cx="8595360" cy="1325563"/>
          </a:xfrm>
        </p:spPr>
        <p:txBody>
          <a:bodyPr/>
          <a:lstStyle/>
          <a:p>
            <a:r>
              <a:rPr lang="ja-JP" altLang="en-US" smtClean="0"/>
              <a:t>コンペティションの</a:t>
            </a:r>
            <a:r>
              <a:rPr lang="ja-JP" altLang="en-US" dirty="0" smtClean="0"/>
              <a:t>種類</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343725243"/>
              </p:ext>
            </p:extLst>
          </p:nvPr>
        </p:nvGraphicFramePr>
        <p:xfrm>
          <a:off x="1044877" y="1484154"/>
          <a:ext cx="10102245" cy="4727786"/>
        </p:xfrm>
        <a:graphic>
          <a:graphicData uri="http://schemas.openxmlformats.org/drawingml/2006/table">
            <a:tbl>
              <a:tblPr firstRow="1" bandRow="1">
                <a:tableStyleId>{5C22544A-7EE6-4342-B048-85BDC9FD1C3A}</a:tableStyleId>
              </a:tblPr>
              <a:tblGrid>
                <a:gridCol w="2119141"/>
                <a:gridCol w="7983104"/>
              </a:tblGrid>
              <a:tr h="511386">
                <a:tc>
                  <a:txBody>
                    <a:bodyPr/>
                    <a:lstStyle/>
                    <a:p>
                      <a:r>
                        <a:rPr kumimoji="1" lang="ja-JP" altLang="en-US" dirty="0" smtClean="0"/>
                        <a:t>種類</a:t>
                      </a:r>
                      <a:endParaRPr kumimoji="1" lang="ja-JP" altLang="en-US" dirty="0"/>
                    </a:p>
                  </a:txBody>
                  <a:tcPr/>
                </a:tc>
                <a:tc>
                  <a:txBody>
                    <a:bodyPr/>
                    <a:lstStyle/>
                    <a:p>
                      <a:r>
                        <a:rPr kumimoji="1" lang="ja-JP" altLang="en-US" dirty="0" smtClean="0"/>
                        <a:t>内容</a:t>
                      </a:r>
                      <a:endParaRPr kumimoji="1" lang="ja-JP" altLang="en-US" dirty="0"/>
                    </a:p>
                  </a:txBody>
                  <a:tcPr/>
                </a:tc>
              </a:tr>
              <a:tr h="370840">
                <a:tc>
                  <a:txBody>
                    <a:bodyPr/>
                    <a:lstStyle/>
                    <a:p>
                      <a:r>
                        <a:rPr kumimoji="1" lang="en-US" altLang="ja-JP" dirty="0" smtClean="0"/>
                        <a:t>Featured</a:t>
                      </a:r>
                      <a:endParaRPr kumimoji="1" lang="ja-JP" altLang="en-US" dirty="0"/>
                    </a:p>
                  </a:txBody>
                  <a:tcPr/>
                </a:tc>
                <a:tc>
                  <a:txBody>
                    <a:bodyPr/>
                    <a:lstStyle/>
                    <a:p>
                      <a:r>
                        <a:rPr kumimoji="1" lang="ja-JP" altLang="en-US" dirty="0" smtClean="0"/>
                        <a:t>賞金が高額で、スポンサーが提出した商業的な問題を解くもの</a:t>
                      </a:r>
                      <a:endParaRPr kumimoji="1" lang="ja-JP" altLang="en-US" dirty="0"/>
                    </a:p>
                  </a:txBody>
                  <a:tcPr/>
                </a:tc>
              </a:tr>
              <a:tr h="370840">
                <a:tc>
                  <a:txBody>
                    <a:bodyPr/>
                    <a:lstStyle/>
                    <a:p>
                      <a:r>
                        <a:rPr kumimoji="1" lang="en-US" altLang="ja-JP" dirty="0" smtClean="0"/>
                        <a:t>Masters</a:t>
                      </a:r>
                      <a:endParaRPr kumimoji="1" lang="ja-JP" altLang="en-US" dirty="0"/>
                    </a:p>
                  </a:txBody>
                  <a:tcPr/>
                </a:tc>
                <a:tc>
                  <a:txBody>
                    <a:bodyPr/>
                    <a:lstStyle/>
                    <a:p>
                      <a:r>
                        <a:rPr kumimoji="1" lang="ja-JP" altLang="en-US" dirty="0" smtClean="0"/>
                        <a:t>参加者が上位者や招待者など一定の者に限られているもの。賞金が高額であったり、取扱に注意を要するデータを扱う場合であったりする。</a:t>
                      </a:r>
                      <a:endParaRPr kumimoji="1" lang="ja-JP" altLang="en-US" dirty="0"/>
                    </a:p>
                  </a:txBody>
                  <a:tcPr/>
                </a:tc>
              </a:tr>
              <a:tr h="370840">
                <a:tc>
                  <a:txBody>
                    <a:bodyPr/>
                    <a:lstStyle/>
                    <a:p>
                      <a:r>
                        <a:rPr kumimoji="1" lang="en-US" altLang="ja-JP" dirty="0" smtClean="0"/>
                        <a:t>Recruiting</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スポンサー企業が採用活動の一環として行うもの</a:t>
                      </a:r>
                    </a:p>
                  </a:txBody>
                  <a:tcPr/>
                </a:tc>
              </a:tr>
              <a:tr h="370840">
                <a:tc>
                  <a:txBody>
                    <a:bodyPr/>
                    <a:lstStyle/>
                    <a:p>
                      <a:r>
                        <a:rPr kumimoji="1" lang="en-US" altLang="ja-JP" dirty="0" err="1" smtClean="0"/>
                        <a:t>Kaggle</a:t>
                      </a:r>
                      <a:r>
                        <a:rPr kumimoji="1" lang="en-US" altLang="ja-JP" dirty="0" smtClean="0"/>
                        <a:t> Prospect</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勝者をきめるのに、スコアボートをつかわず、コンペティションのゴールが予測モデルでなく、データの探索やビジュアル化等であるもの。ユーザの投票やコメント等を参考に審判する。</a:t>
                      </a:r>
                    </a:p>
                  </a:txBody>
                  <a:tcPr/>
                </a:tc>
              </a:tr>
              <a:tr h="370840">
                <a:tc>
                  <a:txBody>
                    <a:bodyPr/>
                    <a:lstStyle/>
                    <a:p>
                      <a:r>
                        <a:rPr kumimoji="1" lang="en-US" altLang="ja-JP" dirty="0" smtClean="0">
                          <a:solidFill>
                            <a:srgbClr val="FF0000"/>
                          </a:solidFill>
                        </a:rPr>
                        <a:t>Research</a:t>
                      </a:r>
                      <a:endParaRPr kumimoji="1" lang="ja-JP" altLang="en-US"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目的が研究や社会に役立つものであるもの。モデルの解法を</a:t>
                      </a:r>
                      <a:r>
                        <a:rPr kumimoji="1" lang="ja-JP" altLang="en-US" dirty="0" smtClean="0">
                          <a:solidFill>
                            <a:srgbClr val="FF0000"/>
                          </a:solidFill>
                        </a:rPr>
                        <a:t>オープンソースとしてリリース</a:t>
                      </a:r>
                      <a:r>
                        <a:rPr kumimoji="1" lang="ja-JP" altLang="en-US" dirty="0" smtClean="0"/>
                        <a:t>することが義務づけられている。</a:t>
                      </a:r>
                    </a:p>
                  </a:txBody>
                  <a:tcPr/>
                </a:tc>
              </a:tr>
              <a:tr h="370840">
                <a:tc>
                  <a:txBody>
                    <a:bodyPr/>
                    <a:lstStyle/>
                    <a:p>
                      <a:r>
                        <a:rPr kumimoji="1" lang="en-US" altLang="ja-JP" dirty="0" smtClean="0"/>
                        <a:t>Playground</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研究目的やビジネス目的でなく、楽しみ、独創性、アイディアに基づくもの。楽しみのために行うもので、賞金が目的でないもの。</a:t>
                      </a:r>
                    </a:p>
                  </a:txBody>
                  <a:tcPr/>
                </a:tc>
              </a:tr>
              <a:tr h="370840">
                <a:tc>
                  <a:txBody>
                    <a:bodyPr/>
                    <a:lstStyle/>
                    <a:p>
                      <a:r>
                        <a:rPr kumimoji="1" lang="en-US" altLang="ja-JP" dirty="0" smtClean="0">
                          <a:solidFill>
                            <a:srgbClr val="FF0000"/>
                          </a:solidFill>
                        </a:rPr>
                        <a:t>Getting Started</a:t>
                      </a:r>
                      <a:endParaRPr kumimoji="1" lang="ja-JP" altLang="en-US"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solidFill>
                            <a:srgbClr val="FF0000"/>
                          </a:solidFill>
                        </a:rPr>
                        <a:t>学習をはじめたばかりの人</a:t>
                      </a:r>
                      <a:r>
                        <a:rPr kumimoji="1" lang="ja-JP" altLang="en-US" dirty="0" smtClean="0"/>
                        <a:t>が機械学習の感触をつかむために取り組むもの。賞金や期限がない。</a:t>
                      </a:r>
                    </a:p>
                  </a:txBody>
                  <a:tcPr/>
                </a:tc>
              </a:tr>
            </a:tbl>
          </a:graphicData>
        </a:graphic>
      </p:graphicFrame>
    </p:spTree>
    <p:extLst>
      <p:ext uri="{BB962C8B-B14F-4D97-AF65-F5344CB8AC3E}">
        <p14:creationId xmlns:p14="http://schemas.microsoft.com/office/powerpoint/2010/main" val="754129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コンペティションの例</a:t>
            </a:r>
            <a:r>
              <a:rPr kumimoji="1" lang="en-US" altLang="ja-JP" dirty="0" smtClean="0"/>
              <a:t>(</a:t>
            </a:r>
            <a:r>
              <a:rPr kumimoji="1" lang="ja-JP" altLang="en-US" dirty="0" smtClean="0"/>
              <a:t>数値データ</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281940" y="1993265"/>
            <a:ext cx="11628120" cy="3371215"/>
          </a:xfrm>
        </p:spPr>
        <p:txBody>
          <a:bodyPr>
            <a:normAutofit fontScale="77500" lnSpcReduction="20000"/>
          </a:bodyPr>
          <a:lstStyle/>
          <a:p>
            <a:pPr latinLnBrk="1"/>
            <a:r>
              <a:rPr lang="ja-JP" altLang="en-US" dirty="0" smtClean="0">
                <a:hlinkClick r:id="rId2"/>
              </a:rPr>
              <a:t>顧客</a:t>
            </a:r>
            <a:r>
              <a:rPr lang="ja-JP" altLang="en-US" dirty="0">
                <a:hlinkClick r:id="rId2"/>
              </a:rPr>
              <a:t>の次回購入品を予測</a:t>
            </a:r>
            <a:r>
              <a:rPr lang="ja-JP" altLang="en-US" dirty="0" smtClean="0">
                <a:effectLst/>
              </a:rPr>
              <a:t>顧客の過去の購入情報から次に購入する商品を予測する</a:t>
            </a:r>
          </a:p>
          <a:p>
            <a:pPr latinLnBrk="1"/>
            <a:r>
              <a:rPr lang="ja-JP" altLang="en-US" dirty="0">
                <a:hlinkClick r:id="rId3"/>
              </a:rPr>
              <a:t>車の商品テスト時間</a:t>
            </a:r>
            <a:r>
              <a:rPr lang="ja-JP" altLang="en-US" dirty="0" smtClean="0">
                <a:effectLst/>
              </a:rPr>
              <a:t>カスタム機能別で車がテストシステムに合格するまでの時間を予測</a:t>
            </a:r>
          </a:p>
          <a:p>
            <a:pPr latinLnBrk="1"/>
            <a:r>
              <a:rPr lang="ja-JP" altLang="en-US" dirty="0">
                <a:hlinkClick r:id="rId4"/>
              </a:rPr>
              <a:t>不動産の販売価格予測</a:t>
            </a:r>
            <a:r>
              <a:rPr lang="ja-JP" altLang="en-US" dirty="0" smtClean="0">
                <a:effectLst/>
              </a:rPr>
              <a:t>ロシアの不動産市場価格を経済、金融、住宅データから予測</a:t>
            </a:r>
          </a:p>
          <a:p>
            <a:pPr latinLnBrk="1"/>
            <a:r>
              <a:rPr lang="ja-JP" altLang="en-US" dirty="0">
                <a:hlinkClick r:id="rId5"/>
              </a:rPr>
              <a:t>経済情報からアセットの予測</a:t>
            </a:r>
            <a:r>
              <a:rPr lang="ja-JP" altLang="en-US" dirty="0" smtClean="0">
                <a:effectLst/>
              </a:rPr>
              <a:t>匿名化された時系列データからアセットの変化を予測</a:t>
            </a:r>
          </a:p>
          <a:p>
            <a:pPr latinLnBrk="1"/>
            <a:r>
              <a:rPr lang="en-US" altLang="ja-JP" dirty="0">
                <a:hlinkClick r:id="rId6"/>
              </a:rPr>
              <a:t>CTR</a:t>
            </a:r>
            <a:r>
              <a:rPr lang="ja-JP" altLang="en-US" dirty="0">
                <a:hlinkClick r:id="rId6"/>
              </a:rPr>
              <a:t>の予測</a:t>
            </a:r>
            <a:r>
              <a:rPr lang="en-US" altLang="ja-JP" dirty="0" smtClean="0">
                <a:effectLst/>
              </a:rPr>
              <a:t>Web</a:t>
            </a:r>
            <a:r>
              <a:rPr lang="ja-JP" altLang="en-US" dirty="0" smtClean="0">
                <a:effectLst/>
              </a:rPr>
              <a:t>・クッキー情報から</a:t>
            </a:r>
            <a:r>
              <a:rPr lang="en-US" altLang="ja-JP" dirty="0" smtClean="0">
                <a:effectLst/>
              </a:rPr>
              <a:t>CTR</a:t>
            </a:r>
            <a:r>
              <a:rPr lang="ja-JP" altLang="en-US" dirty="0" smtClean="0">
                <a:effectLst/>
              </a:rPr>
              <a:t>を最大化する広告を選択</a:t>
            </a:r>
          </a:p>
          <a:p>
            <a:pPr latinLnBrk="1"/>
            <a:r>
              <a:rPr lang="ja-JP" altLang="en-US" dirty="0">
                <a:hlinkClick r:id="rId7"/>
              </a:rPr>
              <a:t>銀行の新商品購入を効率化</a:t>
            </a:r>
            <a:r>
              <a:rPr lang="en-US" altLang="ja-JP" dirty="0" smtClean="0">
                <a:effectLst/>
              </a:rPr>
              <a:t>1.5</a:t>
            </a:r>
            <a:r>
              <a:rPr lang="ja-JP" altLang="en-US" dirty="0" smtClean="0">
                <a:effectLst/>
              </a:rPr>
              <a:t>年分の銀行顧客情報から購入確率を予測</a:t>
            </a:r>
          </a:p>
          <a:p>
            <a:pPr latinLnBrk="1"/>
            <a:r>
              <a:rPr lang="ja-JP" altLang="en-US" dirty="0">
                <a:hlinkClick r:id="rId8"/>
              </a:rPr>
              <a:t>生産ラインの不良品検知</a:t>
            </a:r>
            <a:r>
              <a:rPr lang="en-US" altLang="ja-JP" dirty="0" smtClean="0">
                <a:effectLst/>
              </a:rPr>
              <a:t>1000</a:t>
            </a:r>
            <a:r>
              <a:rPr lang="ja-JP" altLang="en-US" dirty="0" smtClean="0">
                <a:effectLst/>
              </a:rPr>
              <a:t>近くのセンサ情報から不良品の生成を予測</a:t>
            </a:r>
          </a:p>
          <a:p>
            <a:pPr latinLnBrk="1"/>
            <a:r>
              <a:rPr lang="ja-JP" altLang="en-US" dirty="0">
                <a:hlinkClick r:id="rId9"/>
              </a:rPr>
              <a:t>見込み客の発見</a:t>
            </a:r>
            <a:r>
              <a:rPr lang="en-US" altLang="ja-JP" dirty="0" err="1" smtClean="0">
                <a:effectLst/>
              </a:rPr>
              <a:t>RedHat</a:t>
            </a:r>
            <a:r>
              <a:rPr lang="ja-JP" altLang="en-US" dirty="0" smtClean="0">
                <a:effectLst/>
              </a:rPr>
              <a:t>の顧客情報からサービスを購入する客を予測</a:t>
            </a:r>
          </a:p>
          <a:p>
            <a:pPr latinLnBrk="1"/>
            <a:r>
              <a:rPr lang="ja-JP" altLang="en-US" dirty="0">
                <a:hlinkClick r:id="rId10"/>
              </a:rPr>
              <a:t>スマホアプリの客層推定</a:t>
            </a:r>
            <a:r>
              <a:rPr lang="ja-JP" altLang="en-US" dirty="0" smtClean="0">
                <a:effectLst/>
              </a:rPr>
              <a:t>スマホアプリの利用傾向からユーザーの性別・年齢を推定</a:t>
            </a:r>
          </a:p>
        </p:txBody>
      </p:sp>
      <p:sp>
        <p:nvSpPr>
          <p:cNvPr id="4" name="正方形/長方形 3"/>
          <p:cNvSpPr/>
          <p:nvPr/>
        </p:nvSpPr>
        <p:spPr>
          <a:xfrm>
            <a:off x="1234440" y="5667057"/>
            <a:ext cx="8534400" cy="369332"/>
          </a:xfrm>
          <a:prstGeom prst="rect">
            <a:avLst/>
          </a:prstGeom>
        </p:spPr>
        <p:txBody>
          <a:bodyPr wrap="square">
            <a:spAutoFit/>
          </a:bodyPr>
          <a:lstStyle/>
          <a:p>
            <a:r>
              <a:rPr lang="ja-JP" altLang="en-US" dirty="0" smtClean="0">
                <a:hlinkClick r:id="rId11"/>
              </a:rPr>
              <a:t>https://qiita.com/TomHortons/items/54b2121a4c5eb0908920</a:t>
            </a:r>
            <a:r>
              <a:rPr lang="ja-JP" altLang="en-US" dirty="0" smtClean="0"/>
              <a:t>　より抜粋</a:t>
            </a:r>
            <a:endParaRPr lang="ja-JP" altLang="en-US" dirty="0"/>
          </a:p>
        </p:txBody>
      </p:sp>
    </p:spTree>
    <p:extLst>
      <p:ext uri="{BB962C8B-B14F-4D97-AF65-F5344CB8AC3E}">
        <p14:creationId xmlns:p14="http://schemas.microsoft.com/office/powerpoint/2010/main" val="1255611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コンペティションの例</a:t>
            </a:r>
            <a:r>
              <a:rPr kumimoji="1" lang="en-US" altLang="ja-JP" dirty="0" smtClean="0"/>
              <a:t>(</a:t>
            </a:r>
            <a:r>
              <a:rPr lang="ja-JP" altLang="en-US" dirty="0" smtClean="0"/>
              <a:t>画像データ等</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281940" y="1993265"/>
            <a:ext cx="11628120" cy="3371215"/>
          </a:xfrm>
        </p:spPr>
        <p:txBody>
          <a:bodyPr>
            <a:normAutofit fontScale="77500" lnSpcReduction="20000"/>
          </a:bodyPr>
          <a:lstStyle/>
          <a:p>
            <a:pPr latinLnBrk="1"/>
            <a:r>
              <a:rPr lang="ja-JP" altLang="en-US" dirty="0">
                <a:hlinkClick r:id="rId2"/>
              </a:rPr>
              <a:t>アマゾンの衛星写真へ</a:t>
            </a:r>
            <a:r>
              <a:rPr lang="ja-JP" altLang="en-US" dirty="0" smtClean="0">
                <a:hlinkClick r:id="rId2"/>
              </a:rPr>
              <a:t>ラベリング</a:t>
            </a:r>
            <a:r>
              <a:rPr lang="ja-JP" altLang="en-US" dirty="0" smtClean="0"/>
              <a:t>熱帯</a:t>
            </a:r>
            <a:r>
              <a:rPr lang="ja-JP" altLang="en-US" dirty="0"/>
              <a:t>雨林の衛星写真へ</a:t>
            </a:r>
            <a:r>
              <a:rPr lang="en-US" altLang="ja-JP" dirty="0"/>
              <a:t>10</a:t>
            </a:r>
            <a:r>
              <a:rPr lang="ja-JP" altLang="en-US" dirty="0"/>
              <a:t>以上のラベルを自動</a:t>
            </a:r>
            <a:r>
              <a:rPr lang="ja-JP" altLang="en-US" dirty="0" smtClean="0"/>
              <a:t>付加</a:t>
            </a:r>
            <a:endParaRPr lang="ja-JP" altLang="en-US" dirty="0"/>
          </a:p>
          <a:p>
            <a:pPr latinLnBrk="1"/>
            <a:r>
              <a:rPr lang="ja-JP" altLang="en-US" dirty="0">
                <a:hlinkClick r:id="rId3"/>
              </a:rPr>
              <a:t>アシカの位置と種類</a:t>
            </a:r>
            <a:r>
              <a:rPr lang="ja-JP" altLang="en-US" dirty="0" smtClean="0">
                <a:hlinkClick r:id="rId3"/>
              </a:rPr>
              <a:t>分け</a:t>
            </a:r>
            <a:r>
              <a:rPr lang="ja-JP" altLang="en-US" dirty="0" smtClean="0"/>
              <a:t>航空</a:t>
            </a:r>
            <a:r>
              <a:rPr lang="ja-JP" altLang="en-US" dirty="0"/>
              <a:t>写真に移ったアシカをセグメンテーション、カテゴリ分け</a:t>
            </a:r>
          </a:p>
          <a:p>
            <a:pPr latinLnBrk="1"/>
            <a:r>
              <a:rPr lang="ja-JP" altLang="en-US" dirty="0">
                <a:hlinkClick r:id="rId4"/>
              </a:rPr>
              <a:t>子宮頸癌の遠隔</a:t>
            </a:r>
            <a:r>
              <a:rPr lang="ja-JP" altLang="en-US" dirty="0" smtClean="0">
                <a:hlinkClick r:id="rId4"/>
              </a:rPr>
              <a:t>医療</a:t>
            </a:r>
            <a:r>
              <a:rPr lang="ja-JP" altLang="en-US" dirty="0" smtClean="0"/>
              <a:t>患部</a:t>
            </a:r>
            <a:r>
              <a:rPr lang="ja-JP" altLang="en-US" dirty="0"/>
              <a:t>画像から</a:t>
            </a:r>
            <a:r>
              <a:rPr lang="en-US" altLang="ja-JP" dirty="0"/>
              <a:t>3</a:t>
            </a:r>
            <a:r>
              <a:rPr lang="ja-JP" altLang="en-US" dirty="0"/>
              <a:t>つの子宮頸癌タイプを分類</a:t>
            </a:r>
          </a:p>
          <a:p>
            <a:pPr latinLnBrk="1"/>
            <a:r>
              <a:rPr lang="ja-JP" altLang="en-US" dirty="0">
                <a:hlinkClick r:id="rId5"/>
              </a:rPr>
              <a:t>定点カメラから魚種を特定</a:t>
            </a:r>
            <a:r>
              <a:rPr lang="ja-JP" altLang="en-US" dirty="0" smtClean="0">
                <a:hlinkClick r:id="rId5"/>
              </a:rPr>
              <a:t>する</a:t>
            </a:r>
            <a:r>
              <a:rPr lang="ja-JP" altLang="en-US" dirty="0" smtClean="0"/>
              <a:t>船</a:t>
            </a:r>
            <a:r>
              <a:rPr lang="ja-JP" altLang="en-US" dirty="0"/>
              <a:t>の定点カメラから８種類の魚種を自動分</a:t>
            </a:r>
            <a:r>
              <a:rPr lang="ja-JP" altLang="en-US" dirty="0" smtClean="0"/>
              <a:t>類する</a:t>
            </a:r>
            <a:endParaRPr lang="ja-JP" altLang="en-US" dirty="0"/>
          </a:p>
          <a:p>
            <a:pPr latinLnBrk="1"/>
            <a:r>
              <a:rPr lang="ja-JP" altLang="en-US" dirty="0">
                <a:hlinkClick r:id="rId6"/>
              </a:rPr>
              <a:t>市街地の衛星写真へ</a:t>
            </a:r>
            <a:r>
              <a:rPr lang="ja-JP" altLang="en-US" dirty="0" smtClean="0">
                <a:hlinkClick r:id="rId6"/>
              </a:rPr>
              <a:t>ラベリング</a:t>
            </a:r>
            <a:r>
              <a:rPr lang="ja-JP" altLang="en-US" dirty="0" smtClean="0"/>
              <a:t>衛星</a:t>
            </a:r>
            <a:r>
              <a:rPr lang="ja-JP" altLang="en-US" dirty="0"/>
              <a:t>画像へビルや車など</a:t>
            </a:r>
            <a:r>
              <a:rPr lang="en-US" altLang="ja-JP" dirty="0"/>
              <a:t>10</a:t>
            </a:r>
            <a:r>
              <a:rPr lang="ja-JP" altLang="en-US" dirty="0"/>
              <a:t>種類のラベルを自動付加する</a:t>
            </a:r>
          </a:p>
          <a:p>
            <a:pPr latinLnBrk="1"/>
            <a:r>
              <a:rPr lang="ja-JP" altLang="en-US" dirty="0">
                <a:hlinkClick r:id="rId7"/>
              </a:rPr>
              <a:t>超音波画像診断の</a:t>
            </a:r>
            <a:r>
              <a:rPr lang="ja-JP" altLang="en-US" dirty="0" smtClean="0">
                <a:hlinkClick r:id="rId7"/>
              </a:rPr>
              <a:t>自動化</a:t>
            </a:r>
            <a:r>
              <a:rPr lang="ja-JP" altLang="en-US" dirty="0" smtClean="0"/>
              <a:t>腕</a:t>
            </a:r>
            <a:r>
              <a:rPr lang="ja-JP" altLang="en-US" dirty="0"/>
              <a:t>神経叢</a:t>
            </a:r>
            <a:r>
              <a:rPr lang="en-US" altLang="ja-JP" dirty="0"/>
              <a:t>(</a:t>
            </a:r>
            <a:r>
              <a:rPr lang="ja-JP" altLang="en-US" dirty="0"/>
              <a:t>脊髄神経に近い神経叢</a:t>
            </a:r>
            <a:r>
              <a:rPr lang="en-US" altLang="ja-JP" dirty="0"/>
              <a:t>)</a:t>
            </a:r>
            <a:r>
              <a:rPr lang="ja-JP" altLang="en-US" dirty="0"/>
              <a:t>をセグメンテーション</a:t>
            </a:r>
          </a:p>
          <a:p>
            <a:pPr latinLnBrk="1"/>
            <a:r>
              <a:rPr lang="ja-JP" altLang="en-US" dirty="0">
                <a:hlinkClick r:id="rId8"/>
              </a:rPr>
              <a:t>注意散漫な運転手を</a:t>
            </a:r>
            <a:r>
              <a:rPr lang="ja-JP" altLang="en-US" dirty="0" smtClean="0">
                <a:hlinkClick r:id="rId8"/>
              </a:rPr>
              <a:t>発見</a:t>
            </a:r>
            <a:r>
              <a:rPr lang="ja-JP" altLang="en-US" dirty="0" smtClean="0"/>
              <a:t>車内</a:t>
            </a:r>
            <a:r>
              <a:rPr lang="ja-JP" altLang="en-US" dirty="0"/>
              <a:t>画像から運転手の状態を</a:t>
            </a:r>
            <a:r>
              <a:rPr lang="en-US" altLang="ja-JP" dirty="0"/>
              <a:t>10</a:t>
            </a:r>
            <a:r>
              <a:rPr lang="ja-JP" altLang="en-US" dirty="0"/>
              <a:t>通りで</a:t>
            </a:r>
            <a:r>
              <a:rPr lang="ja-JP" altLang="en-US" dirty="0" smtClean="0"/>
              <a:t>ラベル付け</a:t>
            </a:r>
            <a:endParaRPr lang="en-US" altLang="ja-JP" dirty="0" smtClean="0"/>
          </a:p>
          <a:p>
            <a:pPr latinLnBrk="1"/>
            <a:r>
              <a:rPr lang="en-US" altLang="ja-JP" dirty="0">
                <a:hlinkClick r:id="rId9"/>
              </a:rPr>
              <a:t>Youtube</a:t>
            </a:r>
            <a:r>
              <a:rPr lang="ja-JP" altLang="en-US" dirty="0">
                <a:hlinkClick r:id="rId9"/>
              </a:rPr>
              <a:t>動画の</a:t>
            </a:r>
            <a:r>
              <a:rPr lang="ja-JP" altLang="en-US" dirty="0" smtClean="0">
                <a:hlinkClick r:id="rId9"/>
              </a:rPr>
              <a:t>ラベリング</a:t>
            </a:r>
            <a:r>
              <a:rPr lang="ja-JP" altLang="en-US" dirty="0" smtClean="0"/>
              <a:t>動画</a:t>
            </a:r>
            <a:r>
              <a:rPr lang="ja-JP" altLang="en-US" dirty="0"/>
              <a:t>からビデオのラベル付けを自動化する</a:t>
            </a:r>
          </a:p>
          <a:p>
            <a:pPr latinLnBrk="1"/>
            <a:r>
              <a:rPr lang="en-US" altLang="ja-JP" dirty="0">
                <a:hlinkClick r:id="rId10"/>
              </a:rPr>
              <a:t>MRI</a:t>
            </a:r>
            <a:r>
              <a:rPr lang="ja-JP" altLang="en-US" dirty="0">
                <a:hlinkClick r:id="rId10"/>
              </a:rPr>
              <a:t>画像</a:t>
            </a:r>
            <a:r>
              <a:rPr lang="ja-JP" altLang="en-US" dirty="0" smtClean="0">
                <a:hlinkClick r:id="rId10"/>
              </a:rPr>
              <a:t>解析</a:t>
            </a:r>
            <a:r>
              <a:rPr lang="en-US" altLang="ja-JP" dirty="0" smtClean="0"/>
              <a:t>MRI</a:t>
            </a:r>
            <a:r>
              <a:rPr lang="ja-JP" altLang="en-US" dirty="0"/>
              <a:t>の３</a:t>
            </a:r>
            <a:r>
              <a:rPr lang="en-US" altLang="ja-JP" dirty="0"/>
              <a:t>D</a:t>
            </a:r>
            <a:r>
              <a:rPr lang="ja-JP" altLang="en-US" dirty="0"/>
              <a:t>画像から肺がんを発見する</a:t>
            </a:r>
          </a:p>
          <a:p>
            <a:pPr latinLnBrk="1"/>
            <a:endParaRPr lang="ja-JP" altLang="en-US" dirty="0"/>
          </a:p>
          <a:p>
            <a:pPr marL="0" marR="0" lvl="0" indent="0" defTabSz="914400" eaLnBrk="1" fontAlgn="auto" latinLnBrk="1" hangingPunct="1">
              <a:lnSpc>
                <a:spcPct val="100000"/>
              </a:lnSpc>
              <a:spcBef>
                <a:spcPts val="0"/>
              </a:spcBef>
              <a:spcAft>
                <a:spcPts val="0"/>
              </a:spcAft>
              <a:buClrTx/>
              <a:buSzTx/>
              <a:buFontTx/>
              <a:buNone/>
              <a:tabLst/>
              <a:defRPr/>
            </a:pPr>
            <a:endParaRPr lang="ja-JP" altLang="en-US" dirty="0" smtClean="0">
              <a:effectLst/>
            </a:endParaRPr>
          </a:p>
        </p:txBody>
      </p:sp>
      <p:sp>
        <p:nvSpPr>
          <p:cNvPr id="4" name="正方形/長方形 3"/>
          <p:cNvSpPr/>
          <p:nvPr/>
        </p:nvSpPr>
        <p:spPr>
          <a:xfrm>
            <a:off x="1234440" y="5667057"/>
            <a:ext cx="8534400" cy="369332"/>
          </a:xfrm>
          <a:prstGeom prst="rect">
            <a:avLst/>
          </a:prstGeom>
        </p:spPr>
        <p:txBody>
          <a:bodyPr wrap="square">
            <a:spAutoFit/>
          </a:bodyPr>
          <a:lstStyle/>
          <a:p>
            <a:r>
              <a:rPr lang="ja-JP" altLang="en-US" dirty="0" smtClean="0">
                <a:hlinkClick r:id="rId11"/>
              </a:rPr>
              <a:t>https://qiita.com/TomHortons/items/54b2121a4c5eb0908920</a:t>
            </a:r>
            <a:r>
              <a:rPr lang="ja-JP" altLang="en-US" dirty="0" smtClean="0"/>
              <a:t>　より抜粋</a:t>
            </a:r>
            <a:endParaRPr lang="ja-JP" altLang="en-US" dirty="0"/>
          </a:p>
        </p:txBody>
      </p:sp>
    </p:spTree>
    <p:extLst>
      <p:ext uri="{BB962C8B-B14F-4D97-AF65-F5344CB8AC3E}">
        <p14:creationId xmlns:p14="http://schemas.microsoft.com/office/powerpoint/2010/main" val="149922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データセット</a:t>
            </a:r>
            <a:endParaRPr kumimoji="1" lang="ja-JP" altLang="en-US" dirty="0"/>
          </a:p>
        </p:txBody>
      </p:sp>
      <p:pic>
        <p:nvPicPr>
          <p:cNvPr id="4" name="図 3"/>
          <p:cNvPicPr>
            <a:picLocks noChangeAspect="1"/>
          </p:cNvPicPr>
          <p:nvPr/>
        </p:nvPicPr>
        <p:blipFill>
          <a:blip r:embed="rId2"/>
          <a:stretch>
            <a:fillRect/>
          </a:stretch>
        </p:blipFill>
        <p:spPr>
          <a:xfrm>
            <a:off x="4887835" y="0"/>
            <a:ext cx="5952010" cy="6858000"/>
          </a:xfrm>
          <a:prstGeom prst="rect">
            <a:avLst/>
          </a:prstGeom>
        </p:spPr>
      </p:pic>
      <p:sp>
        <p:nvSpPr>
          <p:cNvPr id="5" name="テキスト ボックス 4"/>
          <p:cNvSpPr txBox="1"/>
          <p:nvPr/>
        </p:nvSpPr>
        <p:spPr>
          <a:xfrm>
            <a:off x="396902" y="2055813"/>
            <a:ext cx="4339650" cy="923330"/>
          </a:xfrm>
          <a:prstGeom prst="rect">
            <a:avLst/>
          </a:prstGeom>
          <a:noFill/>
        </p:spPr>
        <p:txBody>
          <a:bodyPr wrap="none" rtlCol="0">
            <a:spAutoFit/>
          </a:bodyPr>
          <a:lstStyle/>
          <a:p>
            <a:r>
              <a:rPr lang="ja-JP" altLang="en-US" dirty="0" smtClean="0"/>
              <a:t>データセットを探す</a:t>
            </a:r>
            <a:endParaRPr kumimoji="1" lang="en-US" altLang="ja-JP" dirty="0" smtClean="0"/>
          </a:p>
          <a:p>
            <a:r>
              <a:rPr lang="ja-JP" altLang="en-US" dirty="0" smtClean="0"/>
              <a:t>カーネルを使って、データの分析を行う</a:t>
            </a:r>
            <a:endParaRPr lang="en-US" altLang="ja-JP" dirty="0" smtClean="0"/>
          </a:p>
          <a:p>
            <a:r>
              <a:rPr lang="ja-JP" altLang="en-US" dirty="0" smtClean="0"/>
              <a:t>データセットを公開する</a:t>
            </a:r>
            <a:endParaRPr lang="en-US" altLang="ja-JP" dirty="0" smtClean="0"/>
          </a:p>
        </p:txBody>
      </p:sp>
    </p:spTree>
    <p:extLst>
      <p:ext uri="{BB962C8B-B14F-4D97-AF65-F5344CB8AC3E}">
        <p14:creationId xmlns:p14="http://schemas.microsoft.com/office/powerpoint/2010/main" val="42549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カーネル</a:t>
            </a:r>
            <a:endParaRPr kumimoji="1" lang="ja-JP" altLang="en-US" dirty="0"/>
          </a:p>
        </p:txBody>
      </p:sp>
      <p:pic>
        <p:nvPicPr>
          <p:cNvPr id="5" name="図 4"/>
          <p:cNvPicPr>
            <a:picLocks noChangeAspect="1"/>
          </p:cNvPicPr>
          <p:nvPr/>
        </p:nvPicPr>
        <p:blipFill>
          <a:blip r:embed="rId2"/>
          <a:stretch>
            <a:fillRect/>
          </a:stretch>
        </p:blipFill>
        <p:spPr>
          <a:xfrm>
            <a:off x="5078529" y="0"/>
            <a:ext cx="6027821" cy="6858000"/>
          </a:xfrm>
          <a:prstGeom prst="rect">
            <a:avLst/>
          </a:prstGeom>
        </p:spPr>
      </p:pic>
      <p:sp>
        <p:nvSpPr>
          <p:cNvPr id="6" name="テキスト ボックス 5"/>
          <p:cNvSpPr txBox="1"/>
          <p:nvPr/>
        </p:nvSpPr>
        <p:spPr>
          <a:xfrm>
            <a:off x="46382" y="2055813"/>
            <a:ext cx="5032147" cy="923330"/>
          </a:xfrm>
          <a:prstGeom prst="rect">
            <a:avLst/>
          </a:prstGeom>
          <a:noFill/>
        </p:spPr>
        <p:txBody>
          <a:bodyPr wrap="none" rtlCol="0">
            <a:spAutoFit/>
          </a:bodyPr>
          <a:lstStyle/>
          <a:p>
            <a:r>
              <a:rPr kumimoji="1" lang="ja-JP" altLang="en-US" dirty="0" smtClean="0"/>
              <a:t>コードを作成し、実行できる</a:t>
            </a:r>
            <a:endParaRPr kumimoji="1" lang="en-US" altLang="ja-JP" dirty="0" smtClean="0"/>
          </a:p>
          <a:p>
            <a:r>
              <a:rPr lang="ja-JP" altLang="en-US" dirty="0" smtClean="0"/>
              <a:t>他人のコードを読む・実行する</a:t>
            </a:r>
            <a:endParaRPr lang="en-US" altLang="ja-JP" dirty="0" smtClean="0"/>
          </a:p>
          <a:p>
            <a:r>
              <a:rPr lang="ja-JP" altLang="en-US" dirty="0" smtClean="0"/>
              <a:t>自分のコードを公開してフィードバックを得る</a:t>
            </a:r>
            <a:endParaRPr lang="en-US" altLang="ja-JP" dirty="0" smtClean="0"/>
          </a:p>
        </p:txBody>
      </p:sp>
    </p:spTree>
    <p:extLst>
      <p:ext uri="{BB962C8B-B14F-4D97-AF65-F5344CB8AC3E}">
        <p14:creationId xmlns:p14="http://schemas.microsoft.com/office/powerpoint/2010/main" val="894566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カーネル</a:t>
            </a:r>
            <a:endParaRPr kumimoji="1" lang="ja-JP" altLang="en-US" dirty="0"/>
          </a:p>
        </p:txBody>
      </p:sp>
      <p:sp>
        <p:nvSpPr>
          <p:cNvPr id="6" name="テキスト ボックス 5"/>
          <p:cNvSpPr txBox="1"/>
          <p:nvPr/>
        </p:nvSpPr>
        <p:spPr>
          <a:xfrm>
            <a:off x="366422" y="2011680"/>
            <a:ext cx="3647152" cy="369332"/>
          </a:xfrm>
          <a:prstGeom prst="rect">
            <a:avLst/>
          </a:prstGeom>
          <a:noFill/>
        </p:spPr>
        <p:txBody>
          <a:bodyPr wrap="none" rtlCol="0">
            <a:spAutoFit/>
          </a:bodyPr>
          <a:lstStyle/>
          <a:p>
            <a:r>
              <a:rPr lang="ja-JP" altLang="en-US" dirty="0" smtClean="0"/>
              <a:t>実行時間に制限（６０分）がある</a:t>
            </a:r>
            <a:endParaRPr kumimoji="1" lang="en-US" altLang="ja-JP" dirty="0" smtClean="0"/>
          </a:p>
        </p:txBody>
      </p:sp>
      <p:pic>
        <p:nvPicPr>
          <p:cNvPr id="3" name="図 2"/>
          <p:cNvPicPr>
            <a:picLocks noChangeAspect="1"/>
          </p:cNvPicPr>
          <p:nvPr/>
        </p:nvPicPr>
        <p:blipFill>
          <a:blip r:embed="rId2"/>
          <a:stretch>
            <a:fillRect/>
          </a:stretch>
        </p:blipFill>
        <p:spPr>
          <a:xfrm>
            <a:off x="4205820" y="36513"/>
            <a:ext cx="7864679" cy="6858000"/>
          </a:xfrm>
          <a:prstGeom prst="rect">
            <a:avLst/>
          </a:prstGeom>
        </p:spPr>
      </p:pic>
      <p:sp>
        <p:nvSpPr>
          <p:cNvPr id="4" name="正方形/長方形 3"/>
          <p:cNvSpPr/>
          <p:nvPr/>
        </p:nvSpPr>
        <p:spPr>
          <a:xfrm>
            <a:off x="452638" y="5001627"/>
            <a:ext cx="3474720" cy="1200329"/>
          </a:xfrm>
          <a:prstGeom prst="rect">
            <a:avLst/>
          </a:prstGeom>
        </p:spPr>
        <p:txBody>
          <a:bodyPr wrap="square">
            <a:spAutoFit/>
          </a:bodyPr>
          <a:lstStyle/>
          <a:p>
            <a:r>
              <a:rPr lang="ja-JP" altLang="en-US" dirty="0" smtClean="0">
                <a:hlinkClick r:id="rId3"/>
              </a:rPr>
              <a:t>http://blog.kaggle.com/2017/09/21/product-launch-amped-up-kernels-resources-code-tips-hidden-cells/</a:t>
            </a:r>
            <a:r>
              <a:rPr lang="ja-JP" altLang="en-US" dirty="0" smtClean="0"/>
              <a:t>　より抜粋</a:t>
            </a:r>
            <a:endParaRPr lang="ja-JP" altLang="en-US" dirty="0"/>
          </a:p>
        </p:txBody>
      </p:sp>
    </p:spTree>
    <p:extLst>
      <p:ext uri="{BB962C8B-B14F-4D97-AF65-F5344CB8AC3E}">
        <p14:creationId xmlns:p14="http://schemas.microsoft.com/office/powerpoint/2010/main" val="885203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4304" y="365125"/>
            <a:ext cx="4760742" cy="1325563"/>
          </a:xfrm>
        </p:spPr>
        <p:txBody>
          <a:bodyPr/>
          <a:lstStyle/>
          <a:p>
            <a:r>
              <a:rPr kumimoji="1" lang="ja-JP" altLang="en-US" dirty="0" smtClean="0"/>
              <a:t>コンペティション</a:t>
            </a:r>
            <a:endParaRPr kumimoji="1" lang="ja-JP" altLang="en-US" dirty="0"/>
          </a:p>
        </p:txBody>
      </p:sp>
      <p:pic>
        <p:nvPicPr>
          <p:cNvPr id="4" name="図 3"/>
          <p:cNvPicPr>
            <a:picLocks noChangeAspect="1"/>
          </p:cNvPicPr>
          <p:nvPr/>
        </p:nvPicPr>
        <p:blipFill>
          <a:blip r:embed="rId3"/>
          <a:stretch>
            <a:fillRect/>
          </a:stretch>
        </p:blipFill>
        <p:spPr>
          <a:xfrm>
            <a:off x="5480667" y="0"/>
            <a:ext cx="6711333" cy="6809308"/>
          </a:xfrm>
          <a:prstGeom prst="rect">
            <a:avLst/>
          </a:prstGeom>
        </p:spPr>
      </p:pic>
      <p:sp>
        <p:nvSpPr>
          <p:cNvPr id="5" name="テキスト ボックス 4"/>
          <p:cNvSpPr txBox="1"/>
          <p:nvPr/>
        </p:nvSpPr>
        <p:spPr>
          <a:xfrm>
            <a:off x="46382" y="2055813"/>
            <a:ext cx="5262979" cy="4524315"/>
          </a:xfrm>
          <a:prstGeom prst="rect">
            <a:avLst/>
          </a:prstGeom>
          <a:noFill/>
        </p:spPr>
        <p:txBody>
          <a:bodyPr wrap="none" rtlCol="0">
            <a:spAutoFit/>
          </a:bodyPr>
          <a:lstStyle/>
          <a:p>
            <a:r>
              <a:rPr lang="ja-JP" altLang="en-US" dirty="0" smtClean="0"/>
              <a:t>企業と提携してコンペティションを行っています</a:t>
            </a:r>
            <a:endParaRPr lang="en-US" altLang="ja-JP" dirty="0" smtClean="0"/>
          </a:p>
          <a:p>
            <a:r>
              <a:rPr lang="ja-JP" altLang="en-US" dirty="0" smtClean="0"/>
              <a:t>上位入賞者は賞金がもらえます</a:t>
            </a:r>
            <a:endParaRPr lang="en-US" altLang="ja-JP" dirty="0" smtClean="0"/>
          </a:p>
          <a:p>
            <a:endParaRPr lang="en-US" altLang="ja-JP" dirty="0" smtClean="0"/>
          </a:p>
          <a:p>
            <a:r>
              <a:rPr lang="ja-JP" altLang="en-US" dirty="0" smtClean="0"/>
              <a:t>賞金が高額なものもあります</a:t>
            </a:r>
            <a:endParaRPr lang="en-US" altLang="ja-JP" dirty="0" smtClean="0"/>
          </a:p>
          <a:p>
            <a:endParaRPr lang="en-US" altLang="ja-JP" dirty="0" smtClean="0"/>
          </a:p>
          <a:p>
            <a:r>
              <a:rPr lang="ja-JP" altLang="en-US" dirty="0" smtClean="0"/>
              <a:t>右の例では、賞金総額</a:t>
            </a:r>
            <a:r>
              <a:rPr lang="en-US" altLang="ja-JP" dirty="0" smtClean="0"/>
              <a:t>$ </a:t>
            </a:r>
            <a:r>
              <a:rPr lang="en-US" altLang="ja-JP" dirty="0" smtClean="0"/>
              <a:t>1,500,000</a:t>
            </a:r>
          </a:p>
          <a:p>
            <a:r>
              <a:rPr lang="ja-JP" altLang="en-US" dirty="0" smtClean="0"/>
              <a:t>１位</a:t>
            </a:r>
            <a:r>
              <a:rPr lang="en-US" altLang="ja-JP" dirty="0" smtClean="0"/>
              <a:t>: $500,000</a:t>
            </a:r>
          </a:p>
          <a:p>
            <a:r>
              <a:rPr lang="ja-JP" altLang="en-US" dirty="0" smtClean="0"/>
              <a:t>２</a:t>
            </a:r>
            <a:r>
              <a:rPr lang="ja-JP" altLang="en-US" dirty="0" smtClean="0"/>
              <a:t>位</a:t>
            </a:r>
            <a:r>
              <a:rPr lang="en-US" altLang="ja-JP" dirty="0" smtClean="0"/>
              <a:t>: $300,000</a:t>
            </a:r>
          </a:p>
          <a:p>
            <a:r>
              <a:rPr lang="ja-JP" altLang="en-US" dirty="0" smtClean="0"/>
              <a:t>３</a:t>
            </a:r>
            <a:r>
              <a:rPr lang="ja-JP" altLang="en-US" dirty="0" smtClean="0"/>
              <a:t>位</a:t>
            </a:r>
            <a:r>
              <a:rPr lang="en-US" altLang="ja-JP" dirty="0" smtClean="0"/>
              <a:t>: $200,000</a:t>
            </a:r>
          </a:p>
          <a:p>
            <a:r>
              <a:rPr lang="ja-JP" altLang="en-US" dirty="0" smtClean="0"/>
              <a:t>４</a:t>
            </a:r>
            <a:r>
              <a:rPr lang="ja-JP" altLang="en-US" dirty="0" smtClean="0"/>
              <a:t>位</a:t>
            </a:r>
            <a:r>
              <a:rPr lang="en-US" altLang="ja-JP" dirty="0" smtClean="0"/>
              <a:t>: $100,000</a:t>
            </a:r>
          </a:p>
          <a:p>
            <a:r>
              <a:rPr lang="ja-JP" altLang="en-US" dirty="0" smtClean="0"/>
              <a:t>５</a:t>
            </a:r>
            <a:r>
              <a:rPr lang="ja-JP" altLang="en-US" dirty="0" smtClean="0"/>
              <a:t>位</a:t>
            </a:r>
            <a:r>
              <a:rPr lang="en-US" altLang="ja-JP" dirty="0" smtClean="0"/>
              <a:t>: $100,000</a:t>
            </a:r>
          </a:p>
          <a:p>
            <a:r>
              <a:rPr lang="ja-JP" altLang="en-US" dirty="0" smtClean="0"/>
              <a:t>６</a:t>
            </a:r>
            <a:r>
              <a:rPr lang="ja-JP" altLang="en-US" dirty="0" smtClean="0"/>
              <a:t>位</a:t>
            </a:r>
            <a:r>
              <a:rPr lang="en-US" altLang="ja-JP" dirty="0" smtClean="0"/>
              <a:t>: $100,000</a:t>
            </a:r>
          </a:p>
          <a:p>
            <a:r>
              <a:rPr lang="ja-JP" altLang="en-US" dirty="0" smtClean="0"/>
              <a:t>７</a:t>
            </a:r>
            <a:r>
              <a:rPr lang="ja-JP" altLang="en-US" dirty="0" smtClean="0"/>
              <a:t>位</a:t>
            </a:r>
            <a:r>
              <a:rPr lang="en-US" altLang="ja-JP" dirty="0" smtClean="0"/>
              <a:t>: $100,000</a:t>
            </a:r>
            <a:endParaRPr lang="en-US" altLang="ja-JP" dirty="0"/>
          </a:p>
          <a:p>
            <a:r>
              <a:rPr lang="ja-JP" altLang="en-US" dirty="0" smtClean="0"/>
              <a:t>８</a:t>
            </a:r>
            <a:r>
              <a:rPr lang="ja-JP" altLang="en-US" dirty="0" smtClean="0"/>
              <a:t>位</a:t>
            </a:r>
            <a:r>
              <a:rPr lang="en-US" altLang="ja-JP" dirty="0" smtClean="0"/>
              <a:t>: $100,000</a:t>
            </a:r>
          </a:p>
          <a:p>
            <a:endParaRPr lang="en-US" altLang="ja-JP" dirty="0" smtClean="0"/>
          </a:p>
          <a:p>
            <a:endParaRPr kumimoji="1" lang="en-US" altLang="ja-JP" dirty="0" smtClean="0"/>
          </a:p>
        </p:txBody>
      </p:sp>
    </p:spTree>
    <p:extLst>
      <p:ext uri="{BB962C8B-B14F-4D97-AF65-F5344CB8AC3E}">
        <p14:creationId xmlns:p14="http://schemas.microsoft.com/office/powerpoint/2010/main" val="37893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4304" y="365125"/>
            <a:ext cx="4760742" cy="1325563"/>
          </a:xfrm>
        </p:spPr>
        <p:txBody>
          <a:bodyPr/>
          <a:lstStyle/>
          <a:p>
            <a:r>
              <a:rPr kumimoji="1" lang="ja-JP" altLang="en-US" dirty="0" smtClean="0"/>
              <a:t>コンペティション</a:t>
            </a:r>
            <a:r>
              <a:rPr kumimoji="1" lang="en-US" altLang="ja-JP" dirty="0" smtClean="0"/>
              <a:t/>
            </a:r>
            <a:br>
              <a:rPr kumimoji="1" lang="en-US" altLang="ja-JP" dirty="0" smtClean="0"/>
            </a:br>
            <a:r>
              <a:rPr kumimoji="1" lang="ja-JP" altLang="en-US" dirty="0" smtClean="0"/>
              <a:t>（</a:t>
            </a:r>
            <a:r>
              <a:rPr lang="ja-JP" altLang="en-US" dirty="0" smtClean="0"/>
              <a:t>画像分類の例）</a:t>
            </a:r>
            <a:endParaRPr kumimoji="1" lang="ja-JP" altLang="en-US" dirty="0"/>
          </a:p>
        </p:txBody>
      </p:sp>
      <p:sp>
        <p:nvSpPr>
          <p:cNvPr id="5" name="テキスト ボックス 4"/>
          <p:cNvSpPr txBox="1"/>
          <p:nvPr/>
        </p:nvSpPr>
        <p:spPr>
          <a:xfrm>
            <a:off x="46382" y="2055813"/>
            <a:ext cx="5915402" cy="3139321"/>
          </a:xfrm>
          <a:prstGeom prst="rect">
            <a:avLst/>
          </a:prstGeom>
          <a:noFill/>
        </p:spPr>
        <p:txBody>
          <a:bodyPr wrap="none" rtlCol="0">
            <a:spAutoFit/>
          </a:bodyPr>
          <a:lstStyle/>
          <a:p>
            <a:r>
              <a:rPr lang="en-US" altLang="ja-JP" dirty="0" smtClean="0"/>
              <a:t>900</a:t>
            </a:r>
            <a:r>
              <a:rPr lang="ja-JP" altLang="en-US" dirty="0" smtClean="0"/>
              <a:t>万種類の製品</a:t>
            </a:r>
            <a:endParaRPr lang="en-US" altLang="ja-JP" dirty="0"/>
          </a:p>
          <a:p>
            <a:r>
              <a:rPr lang="en-US" altLang="ja-JP" dirty="0" smtClean="0"/>
              <a:t>180x180</a:t>
            </a:r>
            <a:r>
              <a:rPr lang="ja-JP" altLang="en-US" dirty="0" smtClean="0"/>
              <a:t>解像度で</a:t>
            </a:r>
            <a:r>
              <a:rPr lang="en-US" altLang="ja-JP" dirty="0" smtClean="0"/>
              <a:t>1500</a:t>
            </a:r>
            <a:r>
              <a:rPr lang="ja-JP" altLang="en-US" dirty="0" smtClean="0"/>
              <a:t>万枚の以上の画像データ</a:t>
            </a:r>
            <a:endParaRPr lang="en-US" altLang="ja-JP" dirty="0" smtClean="0"/>
          </a:p>
          <a:p>
            <a:r>
              <a:rPr lang="en-US" altLang="ja-JP" dirty="0" smtClean="0"/>
              <a:t>5000</a:t>
            </a:r>
            <a:r>
              <a:rPr lang="ja-JP" altLang="en-US" dirty="0" smtClean="0"/>
              <a:t>以上のカテゴリに分類</a:t>
            </a:r>
            <a:endParaRPr lang="en-US" altLang="ja-JP" dirty="0" smtClean="0"/>
          </a:p>
          <a:p>
            <a:endParaRPr lang="en-US" altLang="ja-JP" dirty="0" smtClean="0"/>
          </a:p>
          <a:p>
            <a:r>
              <a:rPr lang="ja-JP" altLang="en-US" dirty="0" smtClean="0"/>
              <a:t>賞金</a:t>
            </a:r>
            <a:endParaRPr lang="en-US" altLang="ja-JP" dirty="0" smtClean="0"/>
          </a:p>
          <a:p>
            <a:pPr fontAlgn="base"/>
            <a:r>
              <a:rPr lang="ja-JP" altLang="en-US" dirty="0" smtClean="0"/>
              <a:t>１位</a:t>
            </a:r>
            <a:r>
              <a:rPr lang="en-US" altLang="ja-JP" dirty="0" smtClean="0"/>
              <a:t>- </a:t>
            </a:r>
            <a:r>
              <a:rPr lang="en-US" altLang="ja-JP" dirty="0"/>
              <a:t>$20,000</a:t>
            </a:r>
          </a:p>
          <a:p>
            <a:pPr fontAlgn="base"/>
            <a:r>
              <a:rPr lang="ja-JP" altLang="en-US" dirty="0" smtClean="0"/>
              <a:t>２位</a:t>
            </a:r>
            <a:r>
              <a:rPr lang="en-US" altLang="ja-JP" dirty="0" smtClean="0"/>
              <a:t> </a:t>
            </a:r>
            <a:r>
              <a:rPr lang="en-US" altLang="ja-JP" dirty="0"/>
              <a:t>- $10,000</a:t>
            </a:r>
          </a:p>
          <a:p>
            <a:pPr fontAlgn="base"/>
            <a:r>
              <a:rPr lang="ja-JP" altLang="en-US" dirty="0" smtClean="0"/>
              <a:t>３位</a:t>
            </a:r>
            <a:r>
              <a:rPr lang="en-US" altLang="ja-JP" dirty="0" smtClean="0"/>
              <a:t> </a:t>
            </a:r>
            <a:r>
              <a:rPr lang="en-US" altLang="ja-JP" dirty="0"/>
              <a:t>- $</a:t>
            </a:r>
            <a:r>
              <a:rPr lang="en-US" altLang="ja-JP" dirty="0" smtClean="0"/>
              <a:t>5,000</a:t>
            </a:r>
            <a:endParaRPr lang="en-US" altLang="ja-JP" dirty="0"/>
          </a:p>
          <a:p>
            <a:endParaRPr lang="en-US" altLang="ja-JP" dirty="0" smtClean="0"/>
          </a:p>
          <a:p>
            <a:r>
              <a:rPr lang="en-US" altLang="ja-JP" dirty="0" smtClean="0"/>
              <a:t>※Chrome</a:t>
            </a:r>
            <a:r>
              <a:rPr lang="ja-JP" altLang="en-US" dirty="0" smtClean="0"/>
              <a:t>に</a:t>
            </a:r>
            <a:r>
              <a:rPr lang="en-US" altLang="ja-JP" dirty="0" smtClean="0"/>
              <a:t>Google</a:t>
            </a:r>
            <a:r>
              <a:rPr lang="ja-JP" altLang="en-US" dirty="0" smtClean="0"/>
              <a:t>翻訳アドオンを入れて日本語で表示</a:t>
            </a:r>
            <a:endParaRPr lang="en-US" altLang="ja-JP" dirty="0" smtClean="0"/>
          </a:p>
          <a:p>
            <a:endParaRPr kumimoji="1" lang="en-US" altLang="ja-JP" dirty="0" smtClean="0"/>
          </a:p>
        </p:txBody>
      </p:sp>
      <p:pic>
        <p:nvPicPr>
          <p:cNvPr id="3" name="図 2"/>
          <p:cNvPicPr>
            <a:picLocks noChangeAspect="1"/>
          </p:cNvPicPr>
          <p:nvPr/>
        </p:nvPicPr>
        <p:blipFill>
          <a:blip r:embed="rId2"/>
          <a:stretch>
            <a:fillRect/>
          </a:stretch>
        </p:blipFill>
        <p:spPr>
          <a:xfrm>
            <a:off x="5829300" y="0"/>
            <a:ext cx="6362700" cy="6807200"/>
          </a:xfrm>
          <a:prstGeom prst="rect">
            <a:avLst/>
          </a:prstGeom>
        </p:spPr>
      </p:pic>
    </p:spTree>
    <p:extLst>
      <p:ext uri="{BB962C8B-B14F-4D97-AF65-F5344CB8AC3E}">
        <p14:creationId xmlns:p14="http://schemas.microsoft.com/office/powerpoint/2010/main" val="1774614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4304" y="365125"/>
            <a:ext cx="4760742" cy="1325563"/>
          </a:xfrm>
        </p:spPr>
        <p:txBody>
          <a:bodyPr/>
          <a:lstStyle/>
          <a:p>
            <a:r>
              <a:rPr kumimoji="1" lang="ja-JP" altLang="en-US" dirty="0" smtClean="0"/>
              <a:t>ディスカッション</a:t>
            </a:r>
            <a:endParaRPr kumimoji="1" lang="ja-JP" altLang="en-US" dirty="0"/>
          </a:p>
        </p:txBody>
      </p:sp>
      <p:sp>
        <p:nvSpPr>
          <p:cNvPr id="5" name="テキスト ボックス 4"/>
          <p:cNvSpPr txBox="1"/>
          <p:nvPr/>
        </p:nvSpPr>
        <p:spPr>
          <a:xfrm>
            <a:off x="444304" y="1994853"/>
            <a:ext cx="2723823" cy="923330"/>
          </a:xfrm>
          <a:prstGeom prst="rect">
            <a:avLst/>
          </a:prstGeom>
          <a:noFill/>
        </p:spPr>
        <p:txBody>
          <a:bodyPr wrap="none" rtlCol="0">
            <a:spAutoFit/>
          </a:bodyPr>
          <a:lstStyle/>
          <a:p>
            <a:r>
              <a:rPr lang="ja-JP" altLang="en-US" dirty="0" smtClean="0"/>
              <a:t>フォーラム</a:t>
            </a:r>
            <a:endParaRPr lang="en-US" altLang="ja-JP" dirty="0" smtClean="0"/>
          </a:p>
          <a:p>
            <a:r>
              <a:rPr lang="ja-JP" altLang="en-US" dirty="0" smtClean="0"/>
              <a:t>初心者向けのトピックス</a:t>
            </a:r>
            <a:endParaRPr lang="en-US" altLang="ja-JP" dirty="0" smtClean="0"/>
          </a:p>
          <a:p>
            <a:r>
              <a:rPr lang="en-US" altLang="ja-JP" dirty="0" smtClean="0"/>
              <a:t>Q&amp;A</a:t>
            </a:r>
            <a:endParaRPr kumimoji="1" lang="en-US" altLang="ja-JP" dirty="0" smtClean="0"/>
          </a:p>
        </p:txBody>
      </p:sp>
      <p:pic>
        <p:nvPicPr>
          <p:cNvPr id="3" name="図 2"/>
          <p:cNvPicPr>
            <a:picLocks noChangeAspect="1"/>
          </p:cNvPicPr>
          <p:nvPr/>
        </p:nvPicPr>
        <p:blipFill>
          <a:blip r:embed="rId2"/>
          <a:stretch>
            <a:fillRect/>
          </a:stretch>
        </p:blipFill>
        <p:spPr>
          <a:xfrm>
            <a:off x="5511800" y="0"/>
            <a:ext cx="6680200" cy="6121400"/>
          </a:xfrm>
          <a:prstGeom prst="rect">
            <a:avLst/>
          </a:prstGeom>
        </p:spPr>
      </p:pic>
    </p:spTree>
    <p:extLst>
      <p:ext uri="{BB962C8B-B14F-4D97-AF65-F5344CB8AC3E}">
        <p14:creationId xmlns:p14="http://schemas.microsoft.com/office/powerpoint/2010/main" val="290509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4304" y="365125"/>
            <a:ext cx="4760742" cy="1325563"/>
          </a:xfrm>
        </p:spPr>
        <p:txBody>
          <a:bodyPr/>
          <a:lstStyle/>
          <a:p>
            <a:r>
              <a:rPr lang="ja-JP" altLang="en-US" dirty="0" smtClean="0"/>
              <a:t>求人情報</a:t>
            </a:r>
            <a:endParaRPr kumimoji="1" lang="ja-JP" altLang="en-US" dirty="0"/>
          </a:p>
        </p:txBody>
      </p:sp>
      <p:sp>
        <p:nvSpPr>
          <p:cNvPr id="5" name="テキスト ボックス 4"/>
          <p:cNvSpPr txBox="1"/>
          <p:nvPr/>
        </p:nvSpPr>
        <p:spPr>
          <a:xfrm>
            <a:off x="444304" y="1994853"/>
            <a:ext cx="3877985" cy="646331"/>
          </a:xfrm>
          <a:prstGeom prst="rect">
            <a:avLst/>
          </a:prstGeom>
          <a:noFill/>
        </p:spPr>
        <p:txBody>
          <a:bodyPr wrap="none" rtlCol="0">
            <a:spAutoFit/>
          </a:bodyPr>
          <a:lstStyle/>
          <a:p>
            <a:r>
              <a:rPr lang="ja-JP" altLang="en-US" dirty="0" smtClean="0"/>
              <a:t>データサイエンティスト関連の仕事</a:t>
            </a:r>
            <a:endParaRPr lang="en-US" altLang="ja-JP" dirty="0" smtClean="0"/>
          </a:p>
          <a:p>
            <a:r>
              <a:rPr lang="ja-JP" altLang="en-US" dirty="0" smtClean="0"/>
              <a:t>海外が多い</a:t>
            </a:r>
            <a:endParaRPr lang="en-US" altLang="ja-JP" dirty="0" smtClean="0"/>
          </a:p>
        </p:txBody>
      </p:sp>
      <p:pic>
        <p:nvPicPr>
          <p:cNvPr id="4" name="図 3"/>
          <p:cNvPicPr>
            <a:picLocks noChangeAspect="1"/>
          </p:cNvPicPr>
          <p:nvPr/>
        </p:nvPicPr>
        <p:blipFill>
          <a:blip r:embed="rId2"/>
          <a:stretch>
            <a:fillRect/>
          </a:stretch>
        </p:blipFill>
        <p:spPr>
          <a:xfrm>
            <a:off x="5791983" y="0"/>
            <a:ext cx="6400017" cy="6858000"/>
          </a:xfrm>
          <a:prstGeom prst="rect">
            <a:avLst/>
          </a:prstGeom>
        </p:spPr>
      </p:pic>
    </p:spTree>
    <p:extLst>
      <p:ext uri="{BB962C8B-B14F-4D97-AF65-F5344CB8AC3E}">
        <p14:creationId xmlns:p14="http://schemas.microsoft.com/office/powerpoint/2010/main" val="804246217"/>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TotalTime>
  <Words>974</Words>
  <Application>Microsoft Macintosh PowerPoint</Application>
  <PresentationFormat>ワイド画面</PresentationFormat>
  <Paragraphs>137</Paragraphs>
  <Slides>26</Slides>
  <Notes>3</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26</vt:i4>
      </vt:variant>
    </vt:vector>
  </HeadingPairs>
  <TitlesOfParts>
    <vt:vector size="30" baseType="lpstr">
      <vt:lpstr>Yu Gothic</vt:lpstr>
      <vt:lpstr>Yu Gothic Light</vt:lpstr>
      <vt:lpstr>Arial</vt:lpstr>
      <vt:lpstr>ホワイト</vt:lpstr>
      <vt:lpstr>Kaggle</vt:lpstr>
      <vt:lpstr>Kaggle</vt:lpstr>
      <vt:lpstr>データセット</vt:lpstr>
      <vt:lpstr>カーネル</vt:lpstr>
      <vt:lpstr>カーネル</vt:lpstr>
      <vt:lpstr>コンペティション</vt:lpstr>
      <vt:lpstr>コンペティション （画像分類の例）</vt:lpstr>
      <vt:lpstr>ディスカッション</vt:lpstr>
      <vt:lpstr>求人情報</vt:lpstr>
      <vt:lpstr>ユーザ登録</vt:lpstr>
      <vt:lpstr>ユーザ登録</vt:lpstr>
      <vt:lpstr>ユーザ登録</vt:lpstr>
      <vt:lpstr>ユーザ登録</vt:lpstr>
      <vt:lpstr>カーネル （ノートブック）</vt:lpstr>
      <vt:lpstr>フォークする</vt:lpstr>
      <vt:lpstr>プログラムの実行</vt:lpstr>
      <vt:lpstr>ノートの追加</vt:lpstr>
      <vt:lpstr>ノートの種類</vt:lpstr>
      <vt:lpstr>Publish</vt:lpstr>
      <vt:lpstr>WEBページの日本語への翻訳</vt:lpstr>
      <vt:lpstr>データセットを探す</vt:lpstr>
      <vt:lpstr>カーネルを探す</vt:lpstr>
      <vt:lpstr>コンペティション を探す</vt:lpstr>
      <vt:lpstr>コンペティションの種類</vt:lpstr>
      <vt:lpstr>コンペティションの例(数値データ)</vt:lpstr>
      <vt:lpstr>コンペティションの例(画像データ等)</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Kaggle</dc:title>
  <dc:creator>中谷賢一</dc:creator>
  <cp:lastModifiedBy>中谷賢一</cp:lastModifiedBy>
  <cp:revision>36</cp:revision>
  <dcterms:created xsi:type="dcterms:W3CDTF">2017-11-22T04:25:27Z</dcterms:created>
  <dcterms:modified xsi:type="dcterms:W3CDTF">2017-11-22T16:34:20Z</dcterms:modified>
</cp:coreProperties>
</file>